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8" r:id="rId2"/>
    <p:sldId id="304" r:id="rId3"/>
    <p:sldId id="256" r:id="rId4"/>
    <p:sldId id="283" r:id="rId5"/>
    <p:sldId id="257" r:id="rId6"/>
    <p:sldId id="284" r:id="rId7"/>
    <p:sldId id="259" r:id="rId8"/>
    <p:sldId id="286" r:id="rId9"/>
    <p:sldId id="260" r:id="rId10"/>
    <p:sldId id="292" r:id="rId11"/>
    <p:sldId id="262" r:id="rId12"/>
    <p:sldId id="263" r:id="rId13"/>
    <p:sldId id="294" r:id="rId14"/>
    <p:sldId id="308" r:id="rId15"/>
    <p:sldId id="310" r:id="rId16"/>
    <p:sldId id="309" r:id="rId17"/>
    <p:sldId id="311" r:id="rId18"/>
    <p:sldId id="307" r:id="rId19"/>
    <p:sldId id="312" r:id="rId20"/>
    <p:sldId id="279" r:id="rId21"/>
    <p:sldId id="264" r:id="rId22"/>
    <p:sldId id="282" r:id="rId23"/>
    <p:sldId id="288" r:id="rId24"/>
    <p:sldId id="289" r:id="rId25"/>
    <p:sldId id="290" r:id="rId26"/>
    <p:sldId id="261" r:id="rId27"/>
    <p:sldId id="291" r:id="rId28"/>
  </p:sldIdLst>
  <p:sldSz cx="9144000" cy="6858000" type="screen4x3"/>
  <p:notesSz cx="6805613" cy="9939338"/>
  <p:defaultTextStyle>
    <a:defPPr>
      <a:defRPr lang="es-ES"/>
    </a:defPPr>
    <a:lvl1pPr algn="r" rtl="0" fontAlgn="base">
      <a:spcBef>
        <a:spcPct val="0"/>
      </a:spcBef>
      <a:spcAft>
        <a:spcPct val="0"/>
      </a:spcAft>
      <a:defRPr sz="1300" kern="1200">
        <a:solidFill>
          <a:schemeClr val="tx1"/>
        </a:solidFill>
        <a:latin typeface="Arial" charset="0"/>
        <a:ea typeface="+mn-ea"/>
        <a:cs typeface="+mn-cs"/>
      </a:defRPr>
    </a:lvl1pPr>
    <a:lvl2pPr marL="457200" algn="r" rtl="0" fontAlgn="base">
      <a:spcBef>
        <a:spcPct val="0"/>
      </a:spcBef>
      <a:spcAft>
        <a:spcPct val="0"/>
      </a:spcAft>
      <a:defRPr sz="1300" kern="1200">
        <a:solidFill>
          <a:schemeClr val="tx1"/>
        </a:solidFill>
        <a:latin typeface="Arial" charset="0"/>
        <a:ea typeface="+mn-ea"/>
        <a:cs typeface="+mn-cs"/>
      </a:defRPr>
    </a:lvl2pPr>
    <a:lvl3pPr marL="914400" algn="r" rtl="0" fontAlgn="base">
      <a:spcBef>
        <a:spcPct val="0"/>
      </a:spcBef>
      <a:spcAft>
        <a:spcPct val="0"/>
      </a:spcAft>
      <a:defRPr sz="1300" kern="1200">
        <a:solidFill>
          <a:schemeClr val="tx1"/>
        </a:solidFill>
        <a:latin typeface="Arial" charset="0"/>
        <a:ea typeface="+mn-ea"/>
        <a:cs typeface="+mn-cs"/>
      </a:defRPr>
    </a:lvl3pPr>
    <a:lvl4pPr marL="1371600" algn="r" rtl="0" fontAlgn="base">
      <a:spcBef>
        <a:spcPct val="0"/>
      </a:spcBef>
      <a:spcAft>
        <a:spcPct val="0"/>
      </a:spcAft>
      <a:defRPr sz="1300" kern="1200">
        <a:solidFill>
          <a:schemeClr val="tx1"/>
        </a:solidFill>
        <a:latin typeface="Arial" charset="0"/>
        <a:ea typeface="+mn-ea"/>
        <a:cs typeface="+mn-cs"/>
      </a:defRPr>
    </a:lvl4pPr>
    <a:lvl5pPr marL="1828800" algn="r" rtl="0" fontAlgn="base">
      <a:spcBef>
        <a:spcPct val="0"/>
      </a:spcBef>
      <a:spcAft>
        <a:spcPct val="0"/>
      </a:spcAft>
      <a:defRPr sz="1300" kern="1200">
        <a:solidFill>
          <a:schemeClr val="tx1"/>
        </a:solidFill>
        <a:latin typeface="Arial" charset="0"/>
        <a:ea typeface="+mn-ea"/>
        <a:cs typeface="+mn-cs"/>
      </a:defRPr>
    </a:lvl5pPr>
    <a:lvl6pPr marL="2286000" algn="l" defTabSz="914400" rtl="0" eaLnBrk="1" latinLnBrk="0" hangingPunct="1">
      <a:defRPr sz="1300" kern="1200">
        <a:solidFill>
          <a:schemeClr val="tx1"/>
        </a:solidFill>
        <a:latin typeface="Arial" charset="0"/>
        <a:ea typeface="+mn-ea"/>
        <a:cs typeface="+mn-cs"/>
      </a:defRPr>
    </a:lvl6pPr>
    <a:lvl7pPr marL="2743200" algn="l" defTabSz="914400" rtl="0" eaLnBrk="1" latinLnBrk="0" hangingPunct="1">
      <a:defRPr sz="1300" kern="1200">
        <a:solidFill>
          <a:schemeClr val="tx1"/>
        </a:solidFill>
        <a:latin typeface="Arial" charset="0"/>
        <a:ea typeface="+mn-ea"/>
        <a:cs typeface="+mn-cs"/>
      </a:defRPr>
    </a:lvl7pPr>
    <a:lvl8pPr marL="3200400" algn="l" defTabSz="914400" rtl="0" eaLnBrk="1" latinLnBrk="0" hangingPunct="1">
      <a:defRPr sz="1300" kern="1200">
        <a:solidFill>
          <a:schemeClr val="tx1"/>
        </a:solidFill>
        <a:latin typeface="Arial" charset="0"/>
        <a:ea typeface="+mn-ea"/>
        <a:cs typeface="+mn-cs"/>
      </a:defRPr>
    </a:lvl8pPr>
    <a:lvl9pPr marL="3657600" algn="l" defTabSz="914400" rtl="0" eaLnBrk="1" latinLnBrk="0" hangingPunct="1">
      <a:defRPr sz="13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4579" autoAdjust="0"/>
  </p:normalViewPr>
  <p:slideViewPr>
    <p:cSldViewPr>
      <p:cViewPr>
        <p:scale>
          <a:sx n="75" d="100"/>
          <a:sy n="75" d="100"/>
        </p:scale>
        <p:origin x="-1140" y="264"/>
      </p:cViewPr>
      <p:guideLst>
        <p:guide orient="horz" pos="2160"/>
        <p:guide pos="2880"/>
      </p:guideLst>
    </p:cSldViewPr>
  </p:slideViewPr>
  <p:outlineViewPr>
    <p:cViewPr>
      <p:scale>
        <a:sx n="33" d="100"/>
        <a:sy n="33" d="100"/>
      </p:scale>
      <p:origin x="0" y="306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8C88288F-2E89-404E-A4C1-1E669F35C16C}" type="datetimeFigureOut">
              <a:rPr lang="es-ES" smtClean="0"/>
              <a:pPr/>
              <a:t>14/03/2017</a:t>
            </a:fld>
            <a:endParaRPr lang="es-ES"/>
          </a:p>
        </p:txBody>
      </p:sp>
      <p:sp>
        <p:nvSpPr>
          <p:cNvPr id="4" name="3 Marcador de imagen de diapositiva"/>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0A922E2C-E50F-4AE9-B929-4BF3ED89009A}"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6563" y="115888"/>
            <a:ext cx="2108200" cy="60102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15888"/>
            <a:ext cx="6176963" cy="601027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2617788" y="115888"/>
            <a:ext cx="6276975" cy="649287"/>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a:prstGeom prst="rect">
            <a:avLst/>
          </a:prstGeom>
        </p:spPr>
        <p:txBody>
          <a:bodyPr/>
          <a:lstStyle/>
          <a:p>
            <a:pPr lvl="0"/>
            <a:r>
              <a:rPr lang="es-ES" noProof="0" smtClean="0"/>
              <a:t>Haga clic en el icono para agregar una tabla</a:t>
            </a:r>
            <a:endParaRPr lang="es-E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2617788" y="115888"/>
            <a:ext cx="6276975" cy="649287"/>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a:ln/>
        </p:spPr>
        <p:txBody>
          <a:bodyPr/>
          <a:lstStyle>
            <a:lvl1pPr>
              <a:defRPr/>
            </a:lvl1pPr>
          </a:lstStyle>
          <a:p>
            <a:pPr>
              <a:defRPr/>
            </a:pPr>
            <a:endParaRPr lang="es-E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s-E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492500" y="274638"/>
            <a:ext cx="5194300" cy="706437"/>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971550" y="1812925"/>
            <a:ext cx="3781425" cy="44243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905375" y="1812925"/>
            <a:ext cx="3781425" cy="44243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
          <p:cNvSpPr>
            <a:spLocks noGrp="1" noChangeArrowheads="1"/>
          </p:cNvSpPr>
          <p:nvPr>
            <p:ph type="ftr" sz="quarter" idx="10"/>
          </p:nvPr>
        </p:nvSpPr>
        <p:spPr>
          <a:ln/>
        </p:spPr>
        <p:txBody>
          <a:bodyPr/>
          <a:lstStyle>
            <a:lvl1pPr>
              <a:defRPr/>
            </a:lvl1pPr>
          </a:lstStyle>
          <a:p>
            <a:pPr>
              <a:defRPr/>
            </a:pPr>
            <a:r>
              <a:rPr lang="es-ES" dirty="0"/>
              <a:t>Sistemas de Aislamiento Térmico por el Exterior (S.A.T.E.)</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cSld name="Título y 2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3492500" y="274638"/>
            <a:ext cx="5194300" cy="706437"/>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971550" y="1812925"/>
            <a:ext cx="3781425" cy="21351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905375" y="1812925"/>
            <a:ext cx="3781425" cy="21351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half" idx="3"/>
          </p:nvPr>
        </p:nvSpPr>
        <p:spPr>
          <a:xfrm>
            <a:off x="971550" y="4100513"/>
            <a:ext cx="7715250" cy="21367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5"/>
          <p:cNvSpPr>
            <a:spLocks noGrp="1" noChangeArrowheads="1"/>
          </p:cNvSpPr>
          <p:nvPr>
            <p:ph type="ftr" sz="quarter" idx="10"/>
          </p:nvPr>
        </p:nvSpPr>
        <p:spPr>
          <a:ln/>
        </p:spPr>
        <p:txBody>
          <a:bodyPr/>
          <a:lstStyle>
            <a:lvl1pPr>
              <a:defRPr/>
            </a:lvl1pPr>
          </a:lstStyle>
          <a:p>
            <a:pPr>
              <a:defRPr/>
            </a:pPr>
            <a:r>
              <a:rPr lang="es-ES" dirty="0"/>
              <a:t>Sistemas de Aislamiento Térmico por el Exterior (S.A.T.E.)</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3492500" y="274638"/>
            <a:ext cx="5194300" cy="706437"/>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971550" y="1812925"/>
            <a:ext cx="7715250" cy="21351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971550" y="4100513"/>
            <a:ext cx="7715250" cy="21367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
          <p:cNvSpPr>
            <a:spLocks noGrp="1" noChangeArrowheads="1"/>
          </p:cNvSpPr>
          <p:nvPr>
            <p:ph type="ftr" sz="quarter" idx="10"/>
          </p:nvPr>
        </p:nvSpPr>
        <p:spPr>
          <a:ln/>
        </p:spPr>
        <p:txBody>
          <a:bodyPr/>
          <a:lstStyle>
            <a:lvl1pPr>
              <a:defRPr/>
            </a:lvl1pPr>
          </a:lstStyle>
          <a:p>
            <a:pPr>
              <a:defRPr/>
            </a:pPr>
            <a:r>
              <a:rPr lang="es-ES" dirty="0"/>
              <a:t>Sistemas de Aislamiento Térmico por el Exterior (S.A.T.E.)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s-E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s-E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s-E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FondoPresentacion2"/>
          <p:cNvPicPr>
            <a:picLocks noChangeAspect="1" noChangeArrowheads="1"/>
          </p:cNvPicPr>
          <p:nvPr/>
        </p:nvPicPr>
        <p:blipFill>
          <a:blip r:embed="rId18" cstate="print"/>
          <a:srcRect/>
          <a:stretch>
            <a:fillRect/>
          </a:stretch>
        </p:blipFill>
        <p:spPr bwMode="auto">
          <a:xfrm>
            <a:off x="0" y="0"/>
            <a:ext cx="9144000" cy="68611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2617788" y="115888"/>
            <a:ext cx="6276975" cy="649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Reunión ,Marketing - Gerencia</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s-E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s-ES" dirty="0"/>
          </a:p>
        </p:txBody>
      </p:sp>
      <p:sp>
        <p:nvSpPr>
          <p:cNvPr id="1035" name="Rectangle 11"/>
          <p:cNvSpPr>
            <a:spLocks noChangeArrowheads="1"/>
          </p:cNvSpPr>
          <p:nvPr/>
        </p:nvSpPr>
        <p:spPr bwMode="auto">
          <a:xfrm>
            <a:off x="0" y="6021388"/>
            <a:ext cx="8243888" cy="836612"/>
          </a:xfrm>
          <a:prstGeom prst="rect">
            <a:avLst/>
          </a:prstGeom>
          <a:solidFill>
            <a:schemeClr val="bg1"/>
          </a:solidFill>
          <a:ln w="9525">
            <a:noFill/>
            <a:miter lim="800000"/>
            <a:headEnd/>
            <a:tailEnd/>
          </a:ln>
          <a:effectLst/>
        </p:spPr>
        <p:txBody>
          <a:bodyPr wrap="none" anchor="ctr"/>
          <a:lstStyle/>
          <a:p>
            <a:pPr>
              <a:defRPr/>
            </a:pPr>
            <a:endParaRPr lang="es-ES" dirty="0"/>
          </a:p>
        </p:txBody>
      </p:sp>
      <p:sp>
        <p:nvSpPr>
          <p:cNvPr id="7" name="6 CuadroTexto"/>
          <p:cNvSpPr txBox="1"/>
          <p:nvPr/>
        </p:nvSpPr>
        <p:spPr>
          <a:xfrm>
            <a:off x="2123728" y="6237312"/>
            <a:ext cx="6264696" cy="400110"/>
          </a:xfrm>
          <a:prstGeom prst="rect">
            <a:avLst/>
          </a:prstGeom>
          <a:noFill/>
        </p:spPr>
        <p:txBody>
          <a:bodyPr wrap="square" rtlCol="0">
            <a:spAutoFit/>
          </a:bodyPr>
          <a:lstStyle/>
          <a:p>
            <a:r>
              <a:rPr lang="es-ES" sz="2000" b="1" i="1" dirty="0" smtClean="0"/>
              <a:t>GRUPO</a:t>
            </a:r>
            <a:r>
              <a:rPr lang="es-ES" sz="2000" b="1" i="1" baseline="0" dirty="0" smtClean="0"/>
              <a:t>  PUMA,  Departamento Técnico</a:t>
            </a:r>
            <a:endParaRPr lang="es-ES" sz="2000" b="1" i="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txStyles>
    <p:titleStyle>
      <a:lvl1pPr algn="r" rtl="0" eaLnBrk="1" fontAlgn="base" hangingPunct="1">
        <a:spcBef>
          <a:spcPct val="0"/>
        </a:spcBef>
        <a:spcAft>
          <a:spcPct val="0"/>
        </a:spcAft>
        <a:defRPr>
          <a:solidFill>
            <a:schemeClr val="tx2"/>
          </a:solidFill>
          <a:latin typeface="+mj-lt"/>
          <a:ea typeface="+mj-ea"/>
          <a:cs typeface="+mj-cs"/>
        </a:defRPr>
      </a:lvl1pPr>
      <a:lvl2pPr algn="r" rtl="0" eaLnBrk="1" fontAlgn="base" hangingPunct="1">
        <a:spcBef>
          <a:spcPct val="0"/>
        </a:spcBef>
        <a:spcAft>
          <a:spcPct val="0"/>
        </a:spcAft>
        <a:defRPr>
          <a:solidFill>
            <a:schemeClr val="tx2"/>
          </a:solidFill>
          <a:latin typeface="Arial" charset="0"/>
        </a:defRPr>
      </a:lvl2pPr>
      <a:lvl3pPr algn="r" rtl="0" eaLnBrk="1" fontAlgn="base" hangingPunct="1">
        <a:spcBef>
          <a:spcPct val="0"/>
        </a:spcBef>
        <a:spcAft>
          <a:spcPct val="0"/>
        </a:spcAft>
        <a:defRPr>
          <a:solidFill>
            <a:schemeClr val="tx2"/>
          </a:solidFill>
          <a:latin typeface="Arial" charset="0"/>
        </a:defRPr>
      </a:lvl3pPr>
      <a:lvl4pPr algn="r" rtl="0" eaLnBrk="1" fontAlgn="base" hangingPunct="1">
        <a:spcBef>
          <a:spcPct val="0"/>
        </a:spcBef>
        <a:spcAft>
          <a:spcPct val="0"/>
        </a:spcAft>
        <a:defRPr>
          <a:solidFill>
            <a:schemeClr val="tx2"/>
          </a:solidFill>
          <a:latin typeface="Arial" charset="0"/>
        </a:defRPr>
      </a:lvl4pPr>
      <a:lvl5pPr algn="r" rtl="0" eaLnBrk="1" fontAlgn="base" hangingPunct="1">
        <a:spcBef>
          <a:spcPct val="0"/>
        </a:spcBef>
        <a:spcAft>
          <a:spcPct val="0"/>
        </a:spcAft>
        <a:defRPr>
          <a:solidFill>
            <a:schemeClr val="tx2"/>
          </a:solidFill>
          <a:latin typeface="Arial" charset="0"/>
        </a:defRPr>
      </a:lvl5pPr>
      <a:lvl6pPr marL="457200" algn="r" rtl="0" eaLnBrk="1" fontAlgn="base" hangingPunct="1">
        <a:spcBef>
          <a:spcPct val="0"/>
        </a:spcBef>
        <a:spcAft>
          <a:spcPct val="0"/>
        </a:spcAft>
        <a:defRPr>
          <a:solidFill>
            <a:schemeClr val="tx2"/>
          </a:solidFill>
          <a:latin typeface="Arial" charset="0"/>
        </a:defRPr>
      </a:lvl6pPr>
      <a:lvl7pPr marL="914400" algn="r" rtl="0" eaLnBrk="1" fontAlgn="base" hangingPunct="1">
        <a:spcBef>
          <a:spcPct val="0"/>
        </a:spcBef>
        <a:spcAft>
          <a:spcPct val="0"/>
        </a:spcAft>
        <a:defRPr>
          <a:solidFill>
            <a:schemeClr val="tx2"/>
          </a:solidFill>
          <a:latin typeface="Arial" charset="0"/>
        </a:defRPr>
      </a:lvl7pPr>
      <a:lvl8pPr marL="1371600" algn="r" rtl="0" eaLnBrk="1" fontAlgn="base" hangingPunct="1">
        <a:spcBef>
          <a:spcPct val="0"/>
        </a:spcBef>
        <a:spcAft>
          <a:spcPct val="0"/>
        </a:spcAft>
        <a:defRPr>
          <a:solidFill>
            <a:schemeClr val="tx2"/>
          </a:solidFill>
          <a:latin typeface="Arial" charset="0"/>
        </a:defRPr>
      </a:lvl8pPr>
      <a:lvl9pPr marL="1828800" algn="r" rtl="0" eaLnBrk="1" fontAlgn="base" hangingPunct="1">
        <a:spcBef>
          <a:spcPct val="0"/>
        </a:spcBef>
        <a:spcAft>
          <a:spcPct val="0"/>
        </a:spcAft>
        <a:defRPr>
          <a:solidFill>
            <a:schemeClr val="tx2"/>
          </a:solidFill>
          <a:latin typeface="Arial" charset="0"/>
        </a:defRPr>
      </a:lvl9pPr>
    </p:titleStyle>
    <p:bodyStyle>
      <a:lvl1pPr marL="342900" indent="-342900" algn="l" rtl="0" eaLnBrk="1" fontAlgn="base" hangingPunct="1">
        <a:lnSpc>
          <a:spcPct val="140000"/>
        </a:lnSpc>
        <a:spcBef>
          <a:spcPct val="20000"/>
        </a:spcBef>
        <a:spcAft>
          <a:spcPct val="0"/>
        </a:spcAft>
        <a:buChar char="•"/>
        <a:defRPr>
          <a:solidFill>
            <a:schemeClr val="tx1"/>
          </a:solidFill>
          <a:latin typeface="+mn-lt"/>
          <a:ea typeface="+mn-ea"/>
          <a:cs typeface="+mn-cs"/>
        </a:defRPr>
      </a:lvl1pPr>
      <a:lvl2pPr marL="742950" indent="-285750" algn="l" rtl="0" eaLnBrk="1" fontAlgn="base" hangingPunct="1">
        <a:lnSpc>
          <a:spcPct val="140000"/>
        </a:lnSpc>
        <a:spcBef>
          <a:spcPct val="20000"/>
        </a:spcBef>
        <a:spcAft>
          <a:spcPct val="0"/>
        </a:spcAft>
        <a:buChar char="–"/>
        <a:defRPr>
          <a:solidFill>
            <a:schemeClr val="tx1"/>
          </a:solidFill>
          <a:latin typeface="+mn-lt"/>
        </a:defRPr>
      </a:lvl2pPr>
      <a:lvl3pPr marL="1143000" indent="-228600" algn="l" rtl="0" eaLnBrk="1" fontAlgn="base" hangingPunct="1">
        <a:lnSpc>
          <a:spcPct val="140000"/>
        </a:lnSpc>
        <a:spcBef>
          <a:spcPct val="20000"/>
        </a:spcBef>
        <a:spcAft>
          <a:spcPct val="0"/>
        </a:spcAft>
        <a:buChar char="•"/>
        <a:defRPr>
          <a:solidFill>
            <a:schemeClr val="tx1"/>
          </a:solidFill>
          <a:latin typeface="+mn-lt"/>
        </a:defRPr>
      </a:lvl3pPr>
      <a:lvl4pPr marL="1600200" indent="-228600" algn="l" rtl="0" eaLnBrk="1" fontAlgn="base" hangingPunct="1">
        <a:lnSpc>
          <a:spcPct val="140000"/>
        </a:lnSpc>
        <a:spcBef>
          <a:spcPct val="20000"/>
        </a:spcBef>
        <a:spcAft>
          <a:spcPct val="0"/>
        </a:spcAft>
        <a:buChar char="–"/>
        <a:defRPr>
          <a:solidFill>
            <a:schemeClr val="tx1"/>
          </a:solidFill>
          <a:latin typeface="+mn-lt"/>
        </a:defRPr>
      </a:lvl4pPr>
      <a:lvl5pPr marL="2057400" indent="-228600" algn="l" rtl="0" eaLnBrk="1" fontAlgn="base" hangingPunct="1">
        <a:lnSpc>
          <a:spcPct val="140000"/>
        </a:lnSpc>
        <a:spcBef>
          <a:spcPct val="20000"/>
        </a:spcBef>
        <a:spcAft>
          <a:spcPct val="0"/>
        </a:spcAft>
        <a:buChar char="»"/>
        <a:defRPr>
          <a:solidFill>
            <a:schemeClr val="tx1"/>
          </a:solidFill>
          <a:latin typeface="+mn-lt"/>
        </a:defRPr>
      </a:lvl5pPr>
      <a:lvl6pPr marL="2514600" indent="-228600" algn="l" rtl="0" eaLnBrk="1" fontAlgn="base" hangingPunct="1">
        <a:lnSpc>
          <a:spcPct val="140000"/>
        </a:lnSpc>
        <a:spcBef>
          <a:spcPct val="20000"/>
        </a:spcBef>
        <a:spcAft>
          <a:spcPct val="0"/>
        </a:spcAft>
        <a:buChar char="»"/>
        <a:defRPr>
          <a:solidFill>
            <a:schemeClr val="tx1"/>
          </a:solidFill>
          <a:latin typeface="+mn-lt"/>
        </a:defRPr>
      </a:lvl6pPr>
      <a:lvl7pPr marL="2971800" indent="-228600" algn="l" rtl="0" eaLnBrk="1" fontAlgn="base" hangingPunct="1">
        <a:lnSpc>
          <a:spcPct val="140000"/>
        </a:lnSpc>
        <a:spcBef>
          <a:spcPct val="20000"/>
        </a:spcBef>
        <a:spcAft>
          <a:spcPct val="0"/>
        </a:spcAft>
        <a:buChar char="»"/>
        <a:defRPr>
          <a:solidFill>
            <a:schemeClr val="tx1"/>
          </a:solidFill>
          <a:latin typeface="+mn-lt"/>
        </a:defRPr>
      </a:lvl7pPr>
      <a:lvl8pPr marL="3429000" indent="-228600" algn="l" rtl="0" eaLnBrk="1" fontAlgn="base" hangingPunct="1">
        <a:lnSpc>
          <a:spcPct val="140000"/>
        </a:lnSpc>
        <a:spcBef>
          <a:spcPct val="20000"/>
        </a:spcBef>
        <a:spcAft>
          <a:spcPct val="0"/>
        </a:spcAft>
        <a:buChar char="»"/>
        <a:defRPr>
          <a:solidFill>
            <a:schemeClr val="tx1"/>
          </a:solidFill>
          <a:latin typeface="+mn-lt"/>
        </a:defRPr>
      </a:lvl8pPr>
      <a:lvl9pPr marL="3886200" indent="-228600" algn="l" rtl="0" eaLnBrk="1" fontAlgn="base" hangingPunct="1">
        <a:lnSpc>
          <a:spcPct val="140000"/>
        </a:lnSpc>
        <a:spcBef>
          <a:spcPct val="20000"/>
        </a:spcBef>
        <a:spcAft>
          <a:spcPct val="0"/>
        </a:spcAft>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GRUPO%20PUMA%209%20SEPTIEMBRE_.m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hyperlink" Target="file:///C:\Users\Aida%20Villalobos\Videos\GRUPO%20PUMA%209%20SEPTIEMBRE_.mov"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Videos/GRUPO%20PUMA%209%20SEPTIEMBRE_.mo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uact=8&amp;ved=0ahUKEwjnvJqsp_TRAhVJNxQKHdBaC0sQjRwIBw&amp;url=http://clipart-library.com/diploma.html&amp;bvm=bv.146094739,d.d24&amp;psig=AFQjCNHun1-MvrUl-e8Vg604G_LcV7zxIA&amp;ust=1486224347060198" TargetMode="Externa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GRUPO%20PUMA%209%20SEPTIEMBRE_.mov"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rupopuma.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Gema de Benito\Desktop\GEMMA 2014\MOVIL\Download\logo negativo.jpg">
            <a:hlinkClick r:id="rId2" action="ppaction://hlinkfile"/>
          </p:cNvPr>
          <p:cNvPicPr>
            <a:picLocks noChangeAspect="1" noChangeArrowheads="1"/>
          </p:cNvPicPr>
          <p:nvPr/>
        </p:nvPicPr>
        <p:blipFill>
          <a:blip r:embed="rId3" cstate="print"/>
          <a:srcRect/>
          <a:stretch>
            <a:fillRect/>
          </a:stretch>
        </p:blipFill>
        <p:spPr bwMode="auto">
          <a:xfrm>
            <a:off x="1475656" y="1556792"/>
            <a:ext cx="6336704" cy="4471908"/>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bwMode="auto">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4400" b="1" dirty="0" smtClean="0">
                <a:solidFill>
                  <a:schemeClr val="bg1"/>
                </a:solidFill>
              </a:rPr>
              <a:t>BASES DEL CONCURSO</a:t>
            </a:r>
            <a:endParaRPr kumimoji="0" lang="es-ES" sz="4400" b="1" i="0" u="none" strike="noStrike" cap="none" normalizeH="0" baseline="0" dirty="0" smtClean="0">
              <a:ln>
                <a:noFill/>
              </a:ln>
              <a:solidFill>
                <a:schemeClr val="bg1"/>
              </a:solidFill>
              <a:effectLst/>
              <a:latin typeface="Arial" charset="0"/>
            </a:endParaRPr>
          </a:p>
        </p:txBody>
      </p:sp>
      <p:sp>
        <p:nvSpPr>
          <p:cNvPr id="8" name="1 Título"/>
          <p:cNvSpPr>
            <a:spLocks noGrp="1"/>
          </p:cNvSpPr>
          <p:nvPr>
            <p:ph type="title"/>
          </p:nvPr>
        </p:nvSpPr>
        <p:spPr/>
        <p:txBody>
          <a:bodyPr/>
          <a:lstStyle/>
          <a:p>
            <a:r>
              <a:rPr lang="es-ES" b="1" dirty="0" smtClean="0"/>
              <a:t>I CONCURSO GRUPO PUMA</a:t>
            </a:r>
            <a:endParaRPr lang="es-ES" b="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423317"/>
            <a:ext cx="8229600" cy="5102027"/>
          </a:xfrm>
        </p:spPr>
        <p:txBody>
          <a:bodyPr/>
          <a:lstStyle/>
          <a:p>
            <a:pPr>
              <a:buNone/>
            </a:pPr>
            <a:r>
              <a:rPr lang="es-ES" sz="1500" b="1" u="sng" dirty="0" smtClean="0"/>
              <a:t>BASES DEL CONCURSO:</a:t>
            </a:r>
          </a:p>
          <a:p>
            <a:pPr algn="just"/>
            <a:r>
              <a:rPr lang="es-ES" sz="1450" dirty="0" smtClean="0"/>
              <a:t>Destinado a los </a:t>
            </a:r>
            <a:r>
              <a:rPr lang="es-ES" sz="1450" b="1" dirty="0" smtClean="0"/>
              <a:t>estudiantes</a:t>
            </a:r>
            <a:r>
              <a:rPr lang="es-ES" sz="1450" dirty="0" smtClean="0"/>
              <a:t> de Ingeniería de Caminos, Canales y Puertos que se encuentren matriculados en el </a:t>
            </a:r>
            <a:r>
              <a:rPr lang="es-ES" sz="1450" b="1" dirty="0" smtClean="0"/>
              <a:t>cuarto curso y</a:t>
            </a:r>
            <a:r>
              <a:rPr lang="es-ES" sz="1450" dirty="0" smtClean="0"/>
              <a:t> en el </a:t>
            </a:r>
            <a:r>
              <a:rPr lang="es-ES" sz="1450" b="1" dirty="0" smtClean="0"/>
              <a:t>máster</a:t>
            </a:r>
            <a:r>
              <a:rPr lang="es-ES" sz="1450" dirty="0" smtClean="0"/>
              <a:t> de las escuelas ETS de Caminos, Canales y Puertos durante el presente curso 2016-2017. (</a:t>
            </a:r>
            <a:r>
              <a:rPr lang="es-ES" sz="1450" b="1" dirty="0" smtClean="0"/>
              <a:t>Equipos de hasta 4 personas</a:t>
            </a:r>
            <a:r>
              <a:rPr lang="es-ES" sz="1450" dirty="0" smtClean="0"/>
              <a:t>).</a:t>
            </a:r>
          </a:p>
          <a:p>
            <a:pPr algn="just"/>
            <a:r>
              <a:rPr lang="es-ES" sz="1450" b="1" dirty="0" smtClean="0"/>
              <a:t>Diseño </a:t>
            </a:r>
            <a:r>
              <a:rPr lang="es-ES" sz="1450" dirty="0" smtClean="0"/>
              <a:t>de una maqueta </a:t>
            </a:r>
            <a:r>
              <a:rPr lang="es-ES" sz="1450" b="1" dirty="0" smtClean="0"/>
              <a:t>de un puente </a:t>
            </a:r>
            <a:r>
              <a:rPr lang="es-ES" sz="1450" dirty="0" smtClean="0"/>
              <a:t>que cruce una canalización de agua donde se asegure la correcta </a:t>
            </a:r>
            <a:r>
              <a:rPr lang="es-ES" sz="1450" b="1" dirty="0" smtClean="0"/>
              <a:t>impermeabilización</a:t>
            </a:r>
            <a:r>
              <a:rPr lang="es-ES" sz="1450" dirty="0" smtClean="0"/>
              <a:t> del canal y el correcto uso de las pilas del puente con el mortero. La ubicación será libre y a decidir por los concursantes.</a:t>
            </a:r>
          </a:p>
          <a:p>
            <a:r>
              <a:rPr lang="es-ES" sz="1450" b="1" dirty="0" smtClean="0"/>
              <a:t>Todo el mate</a:t>
            </a:r>
            <a:r>
              <a:rPr lang="es-ES" sz="1450" dirty="0" smtClean="0"/>
              <a:t>rial para la impermeabilización del canal, la construcción de las pilas y la pintura </a:t>
            </a:r>
            <a:r>
              <a:rPr lang="es-ES" sz="1450" dirty="0" err="1" smtClean="0"/>
              <a:t>anticarbonatación</a:t>
            </a:r>
            <a:r>
              <a:rPr lang="es-ES" sz="1450" dirty="0" smtClean="0"/>
              <a:t> para la protección del puente </a:t>
            </a:r>
            <a:r>
              <a:rPr lang="es-ES" sz="1450" b="1" dirty="0" smtClean="0"/>
              <a:t>será suministrado por Grupo Puma.</a:t>
            </a:r>
          </a:p>
          <a:p>
            <a:pPr algn="just"/>
            <a:r>
              <a:rPr lang="es-ES" sz="1450" dirty="0" smtClean="0"/>
              <a:t>Se asignará un responsable de la escuela para repartir los materiales a usar para la realización del concurso.</a:t>
            </a:r>
          </a:p>
          <a:p>
            <a:r>
              <a:rPr lang="es-ES" sz="1450" dirty="0" smtClean="0"/>
              <a:t>Se valorará la </a:t>
            </a:r>
            <a:r>
              <a:rPr lang="es-ES" sz="1450" b="1" dirty="0" smtClean="0"/>
              <a:t>originalidad del diseño del puente y la correcta impermeabilización del canal</a:t>
            </a:r>
            <a:r>
              <a:rPr lang="es-ES" sz="1450" dirty="0" smtClean="0"/>
              <a:t>. Para ello se comprobará la impermeabilización mediante el llenado del canal, valorando que no haya fugas en el mismo.</a:t>
            </a:r>
          </a:p>
        </p:txBody>
      </p:sp>
      <p:sp>
        <p:nvSpPr>
          <p:cNvPr id="4" name="1 Título"/>
          <p:cNvSpPr>
            <a:spLocks noGrp="1"/>
          </p:cNvSpPr>
          <p:nvPr>
            <p:ph type="title"/>
          </p:nvPr>
        </p:nvSpPr>
        <p:spPr/>
        <p:txBody>
          <a:bodyPr/>
          <a:lstStyle/>
          <a:p>
            <a:r>
              <a:rPr lang="es-ES" b="1" dirty="0" smtClean="0"/>
              <a:t>I CONCURSO GRUPO PUMA</a:t>
            </a:r>
            <a:endParaRPr lang="es-E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39341"/>
            <a:ext cx="8229600" cy="4525963"/>
          </a:xfrm>
        </p:spPr>
        <p:txBody>
          <a:bodyPr/>
          <a:lstStyle/>
          <a:p>
            <a:pPr>
              <a:buNone/>
            </a:pPr>
            <a:r>
              <a:rPr lang="es-ES" b="1" dirty="0" smtClean="0"/>
              <a:t>DOCUMENTACIÓN:</a:t>
            </a:r>
          </a:p>
          <a:p>
            <a:pPr algn="just"/>
            <a:r>
              <a:rPr lang="es-ES" dirty="0" smtClean="0"/>
              <a:t>Maqueta de dimensiones orientativas entre DIN A1 y DIN A2, con la maqueta del puente.</a:t>
            </a:r>
            <a:endParaRPr lang="es-ES" b="1" dirty="0" smtClean="0"/>
          </a:p>
          <a:p>
            <a:pPr algn="just"/>
            <a:r>
              <a:rPr lang="es-ES" dirty="0" smtClean="0"/>
              <a:t>Archivo en pdf con la documentación utilizada en el concurso y con las fotos de la realización de la maqueta.</a:t>
            </a:r>
          </a:p>
          <a:p>
            <a:pPr algn="just"/>
            <a:r>
              <a:rPr lang="es-ES" dirty="0" smtClean="0"/>
              <a:t>Sobre de identificación e inscripción.</a:t>
            </a:r>
          </a:p>
          <a:p>
            <a:pPr algn="just">
              <a:buNone/>
            </a:pPr>
            <a:r>
              <a:rPr lang="es-ES" b="1" dirty="0" smtClean="0"/>
              <a:t>INSCRIPCIÓN:</a:t>
            </a:r>
          </a:p>
          <a:p>
            <a:pPr algn="just"/>
            <a:r>
              <a:rPr lang="es-ES" dirty="0" smtClean="0"/>
              <a:t>Hasta el 28 de abril del 2017 en </a:t>
            </a:r>
            <a:r>
              <a:rPr lang="es-ES" u="sng" dirty="0" smtClean="0"/>
              <a:t>concursoingenieros2017@grupopuma.com</a:t>
            </a:r>
          </a:p>
          <a:p>
            <a:pPr algn="just">
              <a:buNone/>
            </a:pPr>
            <a:r>
              <a:rPr lang="es-ES" b="1" dirty="0" smtClean="0"/>
              <a:t>RECEPCIÓN DE LOS TRABAJOS:</a:t>
            </a:r>
          </a:p>
          <a:p>
            <a:pPr algn="just"/>
            <a:r>
              <a:rPr lang="es-ES" dirty="0" smtClean="0"/>
              <a:t>Hasta el viernes, 12 de mayo del 2017.</a:t>
            </a:r>
            <a:endParaRPr lang="es-ES" dirty="0"/>
          </a:p>
        </p:txBody>
      </p:sp>
      <p:sp>
        <p:nvSpPr>
          <p:cNvPr id="4" name="1 Título"/>
          <p:cNvSpPr>
            <a:spLocks noGrp="1"/>
          </p:cNvSpPr>
          <p:nvPr>
            <p:ph type="title"/>
          </p:nvPr>
        </p:nvSpPr>
        <p:spPr/>
        <p:txBody>
          <a:bodyPr/>
          <a:lstStyle/>
          <a:p>
            <a:r>
              <a:rPr lang="es-ES" b="1" dirty="0" smtClean="0"/>
              <a:t>I CONCURSO GRUPO PUMA</a:t>
            </a:r>
            <a:endParaRPr lang="es-ES" b="1" dirty="0"/>
          </a:p>
        </p:txBody>
      </p:sp>
      <p:pic>
        <p:nvPicPr>
          <p:cNvPr id="5" name="Picture 2" descr="Resultado de imagen de CALENDARIO"/>
          <p:cNvPicPr>
            <a:picLocks noChangeAspect="1" noChangeArrowheads="1"/>
          </p:cNvPicPr>
          <p:nvPr/>
        </p:nvPicPr>
        <p:blipFill>
          <a:blip r:embed="rId2" cstate="print"/>
          <a:srcRect/>
          <a:stretch>
            <a:fillRect/>
          </a:stretch>
        </p:blipFill>
        <p:spPr bwMode="auto">
          <a:xfrm>
            <a:off x="6660232" y="980728"/>
            <a:ext cx="1296144" cy="979644"/>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r>
              <a:rPr lang="es-ES" b="1" dirty="0" smtClean="0"/>
              <a:t>I CONCURSO GRUPO PUMA</a:t>
            </a:r>
            <a:endParaRPr lang="es-ES" b="1" dirty="0"/>
          </a:p>
        </p:txBody>
      </p:sp>
      <p:sp>
        <p:nvSpPr>
          <p:cNvPr id="3" name="2 Marcador de contenido"/>
          <p:cNvSpPr>
            <a:spLocks noGrp="1"/>
          </p:cNvSpPr>
          <p:nvPr>
            <p:ph idx="1"/>
          </p:nvPr>
        </p:nvSpPr>
        <p:spPr>
          <a:xfrm>
            <a:off x="457200" y="1639341"/>
            <a:ext cx="8229600" cy="4525963"/>
          </a:xfrm>
          <a:solidFill>
            <a:srgbClr val="002060"/>
          </a:solidFill>
        </p:spPr>
        <p:txBody>
          <a:bodyPr/>
          <a:lstStyle/>
          <a:p>
            <a:pPr algn="ctr">
              <a:buNone/>
            </a:pPr>
            <a:endParaRPr lang="es-ES" sz="3600" b="1" dirty="0" smtClean="0">
              <a:solidFill>
                <a:schemeClr val="bg1"/>
              </a:solidFill>
            </a:endParaRPr>
          </a:p>
          <a:p>
            <a:pPr>
              <a:buNone/>
            </a:pPr>
            <a:endParaRPr lang="es-ES" dirty="0">
              <a:solidFill>
                <a:schemeClr val="bg1"/>
              </a:solidFill>
            </a:endParaRPr>
          </a:p>
        </p:txBody>
      </p:sp>
      <p:sp>
        <p:nvSpPr>
          <p:cNvPr id="5" name="Rectangle 6146"/>
          <p:cNvSpPr>
            <a:spLocks noChangeArrowheads="1"/>
          </p:cNvSpPr>
          <p:nvPr/>
        </p:nvSpPr>
        <p:spPr bwMode="auto">
          <a:xfrm>
            <a:off x="63500" y="6342063"/>
            <a:ext cx="8432800" cy="427037"/>
          </a:xfrm>
          <a:prstGeom prst="rect">
            <a:avLst/>
          </a:prstGeom>
          <a:solidFill>
            <a:schemeClr val="bg1"/>
          </a:solidFill>
          <a:ln w="9525">
            <a:noFill/>
            <a:miter lim="800000"/>
            <a:headEnd/>
            <a:tailEnd/>
          </a:ln>
        </p:spPr>
        <p:txBody>
          <a:bodyPr wrap="none" anchor="ctr"/>
          <a:lstStyle/>
          <a:p>
            <a:endParaRPr lang="es-ES"/>
          </a:p>
        </p:txBody>
      </p:sp>
      <p:sp>
        <p:nvSpPr>
          <p:cNvPr id="7" name="6 CuadroTexto"/>
          <p:cNvSpPr txBox="1"/>
          <p:nvPr/>
        </p:nvSpPr>
        <p:spPr>
          <a:xfrm>
            <a:off x="107504" y="2720821"/>
            <a:ext cx="9001000" cy="2508379"/>
          </a:xfrm>
          <a:prstGeom prst="rect">
            <a:avLst/>
          </a:prstGeom>
          <a:noFill/>
        </p:spPr>
        <p:txBody>
          <a:bodyPr wrap="square" rtlCol="0">
            <a:spAutoFit/>
          </a:bodyPr>
          <a:lstStyle/>
          <a:p>
            <a:pPr algn="ctr"/>
            <a:r>
              <a:rPr lang="es-ES" sz="3600" b="1" dirty="0" smtClean="0">
                <a:solidFill>
                  <a:schemeClr val="bg1"/>
                </a:solidFill>
              </a:rPr>
              <a:t>¿QUÉ SON LOS MORTEROS DE IMPERMEABILIZACIÓN, PINTURAS ANTICARBONATACIÓN Y      MORTEROS FLUIDOS?</a:t>
            </a:r>
          </a:p>
          <a:p>
            <a:pPr algn="just"/>
            <a:endParaRPr lang="es-E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7164288" y="4005064"/>
            <a:ext cx="1617801" cy="2160240"/>
          </a:xfrm>
          <a:prstGeom prst="rect">
            <a:avLst/>
          </a:prstGeom>
          <a:noFill/>
          <a:ln w="9525">
            <a:noFill/>
            <a:miter lim="800000"/>
            <a:headEnd/>
            <a:tailEnd/>
          </a:ln>
        </p:spPr>
      </p:pic>
      <p:sp>
        <p:nvSpPr>
          <p:cNvPr id="4" name="1 Título"/>
          <p:cNvSpPr>
            <a:spLocks noGrp="1"/>
          </p:cNvSpPr>
          <p:nvPr>
            <p:ph type="title"/>
          </p:nvPr>
        </p:nvSpPr>
        <p:spPr>
          <a:xfrm>
            <a:off x="3275856" y="979513"/>
            <a:ext cx="2532559" cy="649287"/>
          </a:xfrm>
        </p:spPr>
        <p:txBody>
          <a:bodyPr/>
          <a:lstStyle/>
          <a:p>
            <a:r>
              <a:rPr lang="es-ES" b="1" dirty="0" smtClean="0">
                <a:solidFill>
                  <a:schemeClr val="tx1"/>
                </a:solidFill>
              </a:rPr>
              <a:t>MORCEM</a:t>
            </a:r>
            <a:r>
              <a:rPr lang="es-ES" b="1" baseline="30000" dirty="0" smtClean="0">
                <a:solidFill>
                  <a:schemeClr val="tx1"/>
                </a:solidFill>
              </a:rPr>
              <a:t>®</a:t>
            </a:r>
            <a:r>
              <a:rPr lang="es-ES" b="1" dirty="0" smtClean="0">
                <a:solidFill>
                  <a:schemeClr val="tx1"/>
                </a:solidFill>
              </a:rPr>
              <a:t> DRY F</a:t>
            </a:r>
            <a:endParaRPr lang="es-ES" b="1" dirty="0">
              <a:solidFill>
                <a:schemeClr val="tx1"/>
              </a:solidFill>
            </a:endParaRPr>
          </a:p>
        </p:txBody>
      </p:sp>
      <p:sp>
        <p:nvSpPr>
          <p:cNvPr id="5" name="2 Marcador de contenido"/>
          <p:cNvSpPr txBox="1">
            <a:spLocks/>
          </p:cNvSpPr>
          <p:nvPr/>
        </p:nvSpPr>
        <p:spPr>
          <a:xfrm>
            <a:off x="251520" y="1628800"/>
            <a:ext cx="8229600" cy="4886003"/>
          </a:xfrm>
          <a:prstGeom prst="rect">
            <a:avLst/>
          </a:prstGeom>
        </p:spPr>
        <p:txBody>
          <a:bodyPr/>
          <a:lstStyle/>
          <a:p>
            <a:pPr marL="342900" marR="0" lvl="0" indent="-342900" algn="just" defTabSz="914400" rtl="0" eaLnBrk="1" fontAlgn="base" latinLnBrk="0" hangingPunct="1">
              <a:lnSpc>
                <a:spcPct val="140000"/>
              </a:lnSpc>
              <a:spcBef>
                <a:spcPct val="20000"/>
              </a:spcBef>
              <a:spcAft>
                <a:spcPct val="0"/>
              </a:spcAft>
              <a:buClrTx/>
              <a:buSzTx/>
              <a:buFontTx/>
              <a:buChar char="•"/>
              <a:tabLst/>
              <a:defRPr/>
            </a:pPr>
            <a:r>
              <a:rPr lang="es-ES" kern="0" dirty="0" smtClean="0">
                <a:latin typeface="+mn-lt"/>
              </a:rPr>
              <a:t>M</a:t>
            </a:r>
            <a:r>
              <a:rPr kumimoji="0" lang="es-ES" b="0" i="0" u="none" strike="noStrike" kern="0" cap="none" spc="0" normalizeH="0" baseline="0" noProof="0" dirty="0" err="1" smtClean="0">
                <a:ln>
                  <a:noFill/>
                </a:ln>
                <a:solidFill>
                  <a:schemeClr val="tx1"/>
                </a:solidFill>
                <a:effectLst/>
                <a:uLnTx/>
                <a:uFillTx/>
                <a:latin typeface="+mn-lt"/>
                <a:ea typeface="+mn-ea"/>
                <a:cs typeface="+mn-cs"/>
              </a:rPr>
              <a:t>ortero</a:t>
            </a:r>
            <a:r>
              <a:rPr kumimoji="0" lang="es-ES" b="0" i="0" u="none" strike="noStrike" kern="0" cap="none" spc="0" normalizeH="0" baseline="0" noProof="0" dirty="0" smtClean="0">
                <a:ln>
                  <a:noFill/>
                </a:ln>
                <a:solidFill>
                  <a:schemeClr val="tx1"/>
                </a:solidFill>
                <a:effectLst/>
                <a:uLnTx/>
                <a:uFillTx/>
                <a:latin typeface="+mn-lt"/>
                <a:ea typeface="+mn-ea"/>
                <a:cs typeface="+mn-cs"/>
              </a:rPr>
              <a:t> flexible </a:t>
            </a:r>
            <a:r>
              <a:rPr kumimoji="0" lang="es-ES" b="0" i="0" u="none" strike="noStrike" kern="0" cap="none" spc="0" normalizeH="0" baseline="0" noProof="0" dirty="0" err="1" smtClean="0">
                <a:ln>
                  <a:noFill/>
                </a:ln>
                <a:solidFill>
                  <a:schemeClr val="tx1"/>
                </a:solidFill>
                <a:effectLst/>
                <a:uLnTx/>
                <a:uFillTx/>
                <a:latin typeface="+mn-lt"/>
                <a:ea typeface="+mn-ea"/>
                <a:cs typeface="+mn-cs"/>
              </a:rPr>
              <a:t>bicomponente</a:t>
            </a:r>
            <a:r>
              <a:rPr kumimoji="0" lang="es-ES" b="0" i="0" u="none" strike="noStrike" kern="0" cap="none" spc="0" normalizeH="0" baseline="0" noProof="0" dirty="0" smtClean="0">
                <a:ln>
                  <a:noFill/>
                </a:ln>
                <a:solidFill>
                  <a:schemeClr val="tx1"/>
                </a:solidFill>
                <a:effectLst/>
                <a:uLnTx/>
                <a:uFillTx/>
                <a:latin typeface="+mn-lt"/>
                <a:ea typeface="+mn-ea"/>
                <a:cs typeface="+mn-cs"/>
              </a:rPr>
              <a:t>, para impermeabilización de hormigón. Apto para impermeabilizaciones de depósitos, balsas, piscinas, fuentes, sótanos, aparcamientos subterráneos, fosos de ascensores, túneles, </a:t>
            </a:r>
            <a:r>
              <a:rPr kumimoji="0" lang="es-ES" b="0" i="0" u="none" strike="noStrike" kern="0" cap="none" spc="0" normalizeH="0" baseline="0" noProof="0" dirty="0" err="1" smtClean="0">
                <a:ln>
                  <a:noFill/>
                </a:ln>
                <a:solidFill>
                  <a:schemeClr val="tx1"/>
                </a:solidFill>
                <a:effectLst/>
                <a:uLnTx/>
                <a:uFillTx/>
                <a:latin typeface="+mn-lt"/>
                <a:ea typeface="+mn-ea"/>
                <a:cs typeface="+mn-cs"/>
              </a:rPr>
              <a:t>etc</a:t>
            </a:r>
            <a:r>
              <a:rPr kumimoji="0" lang="es-ES" b="0" i="0" u="none" strike="noStrike" kern="0" cap="none" spc="0" normalizeH="0" baseline="0" noProof="0" dirty="0" smtClean="0">
                <a:ln>
                  <a:noFill/>
                </a:ln>
                <a:solidFill>
                  <a:schemeClr val="tx1"/>
                </a:solidFill>
                <a:effectLst/>
                <a:uLnTx/>
                <a:uFillTx/>
                <a:latin typeface="+mn-lt"/>
                <a:ea typeface="+mn-ea"/>
                <a:cs typeface="+mn-cs"/>
              </a:rPr>
              <a:t>; impermeabilización interior de depósitos de agua potable, impermeabilización y protección del hormigón frente a la carbonatación, ciclos de hielo y deshielos, ataque por cloruros en obras públicas, canales de riego, plantas depuradoras, </a:t>
            </a:r>
            <a:r>
              <a:rPr kumimoji="0" lang="es-ES" b="0" i="0" u="none" strike="noStrike" kern="0" cap="none" spc="0" normalizeH="0" baseline="0" noProof="0" dirty="0" err="1" smtClean="0">
                <a:ln>
                  <a:noFill/>
                </a:ln>
                <a:solidFill>
                  <a:schemeClr val="tx1"/>
                </a:solidFill>
                <a:effectLst/>
                <a:uLnTx/>
                <a:uFillTx/>
                <a:latin typeface="+mn-lt"/>
                <a:ea typeface="+mn-ea"/>
                <a:cs typeface="+mn-cs"/>
              </a:rPr>
              <a:t>desaladoras</a:t>
            </a:r>
            <a:r>
              <a:rPr kumimoji="0" lang="es-ES" b="0" i="0" u="none" strike="noStrike" kern="0" cap="none" spc="0" normalizeH="0" baseline="0" noProof="0" dirty="0" smtClean="0">
                <a:ln>
                  <a:noFill/>
                </a:ln>
                <a:solidFill>
                  <a:schemeClr val="tx1"/>
                </a:solidFill>
                <a:effectLst/>
                <a:uLnTx/>
                <a:uFillTx/>
                <a:latin typeface="+mn-lt"/>
                <a:ea typeface="+mn-ea"/>
                <a:cs typeface="+mn-cs"/>
              </a:rPr>
              <a:t>, puentes...</a:t>
            </a:r>
            <a:r>
              <a:rPr kumimoji="0" lang="es-ES" b="0" i="0" u="none" strike="noStrike" kern="0" cap="none" spc="0" normalizeH="0" baseline="0" noProof="0" dirty="0" err="1" smtClean="0">
                <a:ln>
                  <a:noFill/>
                </a:ln>
                <a:solidFill>
                  <a:schemeClr val="tx1"/>
                </a:solidFill>
                <a:effectLst/>
                <a:uLnTx/>
                <a:uFillTx/>
                <a:latin typeface="+mn-lt"/>
                <a:ea typeface="+mn-ea"/>
                <a:cs typeface="+mn-cs"/>
              </a:rPr>
              <a:t>etc</a:t>
            </a:r>
            <a:r>
              <a:rPr kumimoji="0" lang="es-ES" b="0" i="0" u="none" strike="noStrike" kern="0" cap="none" spc="0" normalizeH="0" baseline="0" noProof="0" dirty="0" smtClean="0">
                <a:ln>
                  <a:noFill/>
                </a:ln>
                <a:solidFill>
                  <a:schemeClr val="tx1"/>
                </a:solidFill>
                <a:effectLst/>
                <a:uLnTx/>
                <a:uFillTx/>
                <a:latin typeface="+mn-lt"/>
                <a:ea typeface="+mn-ea"/>
                <a:cs typeface="+mn-cs"/>
              </a:rPr>
              <a:t>; impermeabilización de balcones y terrazas (25-30 m</a:t>
            </a:r>
            <a:r>
              <a:rPr kumimoji="0" lang="es-ES" b="0" i="0" u="none" strike="noStrike" kern="0" cap="none" spc="0" normalizeH="0" baseline="30000" noProof="0" dirty="0" smtClean="0">
                <a:ln>
                  <a:noFill/>
                </a:ln>
                <a:solidFill>
                  <a:schemeClr val="tx1"/>
                </a:solidFill>
                <a:effectLst/>
                <a:uLnTx/>
                <a:uFillTx/>
                <a:latin typeface="+mn-lt"/>
                <a:ea typeface="+mn-ea"/>
                <a:cs typeface="+mn-cs"/>
              </a:rPr>
              <a:t>2</a:t>
            </a:r>
            <a:r>
              <a:rPr kumimoji="0" lang="es-ES" b="0" i="0" u="none" strike="noStrike" kern="0" cap="none" spc="0" normalizeH="0" baseline="0" noProof="0" dirty="0" smtClean="0">
                <a:ln>
                  <a:noFill/>
                </a:ln>
                <a:solidFill>
                  <a:schemeClr val="tx1"/>
                </a:solidFill>
                <a:effectLst/>
                <a:uLnTx/>
                <a:uFillTx/>
                <a:latin typeface="+mn-lt"/>
                <a:ea typeface="+mn-ea"/>
                <a:cs typeface="+mn-cs"/>
              </a:rPr>
              <a:t>); impermeabilización en muros exteriores en cimentación; reparación y protección de superficies expuestas a la acción del hielo y deshielo: voladizos, balcones, azoteas, terrazas, cornisas, </a:t>
            </a:r>
            <a:r>
              <a:rPr kumimoji="0" lang="es-ES" b="0" i="0" u="none" strike="noStrike" kern="0" cap="none" spc="0" normalizeH="0" baseline="0" noProof="0" dirty="0" err="1" smtClean="0">
                <a:ln>
                  <a:noFill/>
                </a:ln>
                <a:solidFill>
                  <a:schemeClr val="tx1"/>
                </a:solidFill>
                <a:effectLst/>
                <a:uLnTx/>
                <a:uFillTx/>
                <a:latin typeface="+mn-lt"/>
                <a:ea typeface="+mn-ea"/>
                <a:cs typeface="+mn-cs"/>
              </a:rPr>
              <a:t>etc</a:t>
            </a:r>
            <a:r>
              <a:rPr kumimoji="0" lang="es-ES" b="0" i="0" u="none" strike="noStrike" kern="0" cap="none" spc="0" normalizeH="0" baseline="0" noProof="0" dirty="0" smtClean="0">
                <a:ln>
                  <a:noFill/>
                </a:ln>
                <a:solidFill>
                  <a:schemeClr val="tx1"/>
                </a:solidFill>
                <a:effectLst/>
                <a:uLnTx/>
                <a:uFillTx/>
                <a:latin typeface="+mn-lt"/>
                <a:ea typeface="+mn-ea"/>
                <a:cs typeface="+mn-cs"/>
              </a:rPr>
              <a:t>; impermeabilización de superficies susceptibles a los movimientos, con presiones </a:t>
            </a:r>
            <a:r>
              <a:rPr kumimoji="0" lang="es-ES" b="0" i="0" u="none" strike="noStrike" kern="0" cap="none" spc="0" normalizeH="0" baseline="0" noProof="0" dirty="0" err="1" smtClean="0">
                <a:ln>
                  <a:noFill/>
                </a:ln>
                <a:solidFill>
                  <a:schemeClr val="tx1"/>
                </a:solidFill>
                <a:effectLst/>
                <a:uLnTx/>
                <a:uFillTx/>
                <a:latin typeface="+mn-lt"/>
                <a:ea typeface="+mn-ea"/>
                <a:cs typeface="+mn-cs"/>
              </a:rPr>
              <a:t>hidroestáticas</a:t>
            </a:r>
            <a:r>
              <a:rPr kumimoji="0" lang="es-ES" b="0" i="0" u="none" strike="noStrike" kern="0" cap="none" spc="0" normalizeH="0" baseline="0" noProof="0" dirty="0" smtClean="0">
                <a:ln>
                  <a:noFill/>
                </a:ln>
                <a:solidFill>
                  <a:schemeClr val="tx1"/>
                </a:solidFill>
                <a:effectLst/>
                <a:uLnTx/>
                <a:uFillTx/>
                <a:latin typeface="+mn-lt"/>
                <a:ea typeface="+mn-ea"/>
                <a:cs typeface="+mn-cs"/>
              </a:rPr>
              <a:t> positivas y negativas…</a:t>
            </a:r>
          </a:p>
          <a:p>
            <a:pPr marL="342900" marR="0" lvl="0" indent="-342900" algn="l" defTabSz="914400" rtl="0" eaLnBrk="1" fontAlgn="base" latinLnBrk="0" hangingPunct="1">
              <a:lnSpc>
                <a:spcPct val="140000"/>
              </a:lnSpc>
              <a:spcBef>
                <a:spcPct val="20000"/>
              </a:spcBef>
              <a:spcAft>
                <a:spcPct val="0"/>
              </a:spcAft>
              <a:buClrTx/>
              <a:buSzTx/>
              <a:buFontTx/>
              <a:buChar char="•"/>
              <a:tabLst/>
              <a:defRPr/>
            </a:pPr>
            <a:r>
              <a:rPr kumimoji="0" lang="es-ES" b="0" i="0" u="none" strike="noStrike" kern="0" cap="none" spc="0" normalizeH="0" baseline="0" noProof="0" dirty="0" smtClean="0">
                <a:ln>
                  <a:noFill/>
                </a:ln>
                <a:solidFill>
                  <a:schemeClr val="tx1"/>
                </a:solidFill>
                <a:effectLst/>
                <a:uLnTx/>
                <a:uFillTx/>
                <a:latin typeface="+mn-lt"/>
                <a:ea typeface="+mn-ea"/>
                <a:cs typeface="+mn-cs"/>
              </a:rPr>
              <a:t>Características:</a:t>
            </a:r>
          </a:p>
          <a:p>
            <a:pPr marL="342900" marR="0" lvl="0" indent="-342900" algn="l" defTabSz="914400" rtl="0" eaLnBrk="1" fontAlgn="base" latinLnBrk="0" hangingPunct="1">
              <a:lnSpc>
                <a:spcPct val="140000"/>
              </a:lnSpc>
              <a:spcBef>
                <a:spcPct val="20000"/>
              </a:spcBef>
              <a:spcAft>
                <a:spcPct val="0"/>
              </a:spcAft>
              <a:buClrTx/>
              <a:buSzTx/>
              <a:buFontTx/>
              <a:buNone/>
              <a:tabLst/>
              <a:defRPr/>
            </a:pPr>
            <a:r>
              <a:rPr kumimoji="0" lang="es-ES" b="0" i="0" u="none" strike="noStrike" kern="0" cap="none" spc="0" normalizeH="0" baseline="0" noProof="0" dirty="0" smtClean="0">
                <a:ln>
                  <a:noFill/>
                </a:ln>
                <a:solidFill>
                  <a:schemeClr val="tx1"/>
                </a:solidFill>
                <a:effectLst/>
                <a:uLnTx/>
                <a:uFillTx/>
                <a:latin typeface="+mn-lt"/>
                <a:ea typeface="+mn-ea"/>
                <a:cs typeface="+mn-cs"/>
              </a:rPr>
              <a:t>	- Permeable al vapor de agua</a:t>
            </a:r>
          </a:p>
          <a:p>
            <a:pPr marL="342900" marR="0" lvl="0" indent="-342900" algn="l" defTabSz="914400" rtl="0" eaLnBrk="1" fontAlgn="base" latinLnBrk="0" hangingPunct="1">
              <a:lnSpc>
                <a:spcPct val="140000"/>
              </a:lnSpc>
              <a:spcBef>
                <a:spcPct val="20000"/>
              </a:spcBef>
              <a:spcAft>
                <a:spcPct val="0"/>
              </a:spcAft>
              <a:buClrTx/>
              <a:buSzTx/>
              <a:buFontTx/>
              <a:buNone/>
              <a:tabLst/>
              <a:defRPr/>
            </a:pPr>
            <a:r>
              <a:rPr kumimoji="0" lang="es-ES" b="0" i="0" u="none" strike="noStrike" kern="0" cap="none" spc="0" normalizeH="0" baseline="0" noProof="0" dirty="0" smtClean="0">
                <a:ln>
                  <a:noFill/>
                </a:ln>
                <a:solidFill>
                  <a:schemeClr val="tx1"/>
                </a:solidFill>
                <a:effectLst/>
                <a:uLnTx/>
                <a:uFillTx/>
                <a:latin typeface="+mn-lt"/>
                <a:ea typeface="+mn-ea"/>
                <a:cs typeface="+mn-cs"/>
              </a:rPr>
              <a:t>	- Resistente a heladas y deshielos</a:t>
            </a:r>
          </a:p>
          <a:p>
            <a:pPr marL="342900" marR="0" lvl="0" indent="-342900" algn="l" defTabSz="914400" rtl="0" eaLnBrk="1" fontAlgn="base" latinLnBrk="0" hangingPunct="1">
              <a:lnSpc>
                <a:spcPct val="140000"/>
              </a:lnSpc>
              <a:spcBef>
                <a:spcPct val="20000"/>
              </a:spcBef>
              <a:spcAft>
                <a:spcPct val="0"/>
              </a:spcAft>
              <a:buClrTx/>
              <a:buSzTx/>
              <a:buFontTx/>
              <a:buNone/>
              <a:tabLst/>
              <a:defRPr/>
            </a:pPr>
            <a:r>
              <a:rPr kumimoji="0" lang="es-ES" b="0" i="0" u="none" strike="noStrike" kern="0" cap="none" spc="0" normalizeH="0" baseline="0" noProof="0" dirty="0" smtClean="0">
                <a:ln>
                  <a:noFill/>
                </a:ln>
                <a:solidFill>
                  <a:schemeClr val="tx1"/>
                </a:solidFill>
                <a:effectLst/>
                <a:uLnTx/>
                <a:uFillTx/>
                <a:latin typeface="+mn-lt"/>
                <a:ea typeface="+mn-ea"/>
                <a:cs typeface="+mn-cs"/>
              </a:rPr>
              <a:t>	- No altera la potabilidad del agua</a:t>
            </a:r>
          </a:p>
          <a:p>
            <a:pPr marL="342900" marR="0" lvl="0" indent="-342900" algn="l" defTabSz="914400" rtl="0" eaLnBrk="1" fontAlgn="base" latinLnBrk="0" hangingPunct="1">
              <a:lnSpc>
                <a:spcPct val="140000"/>
              </a:lnSpc>
              <a:spcBef>
                <a:spcPct val="20000"/>
              </a:spcBef>
              <a:spcAft>
                <a:spcPct val="0"/>
              </a:spcAft>
              <a:buClrTx/>
              <a:buSzTx/>
              <a:buFontTx/>
              <a:buNone/>
              <a:tabLst/>
              <a:defRPr/>
            </a:pPr>
            <a:r>
              <a:rPr kumimoji="0" lang="es-ES" b="0" i="0" u="none" strike="noStrike" kern="0" cap="none" spc="0" normalizeH="0" baseline="0" noProof="0" dirty="0" smtClean="0">
                <a:ln>
                  <a:noFill/>
                </a:ln>
                <a:solidFill>
                  <a:schemeClr val="tx1"/>
                </a:solidFill>
                <a:effectLst/>
                <a:uLnTx/>
                <a:uFillTx/>
                <a:latin typeface="+mn-lt"/>
                <a:ea typeface="+mn-ea"/>
                <a:cs typeface="+mn-cs"/>
              </a:rPr>
              <a:t>	- Flexibilidad permanente</a:t>
            </a:r>
          </a:p>
          <a:p>
            <a:pPr marL="342900" marR="0" lvl="0" indent="-342900" algn="l" defTabSz="914400" rtl="0" eaLnBrk="1" fontAlgn="base" latinLnBrk="0" hangingPunct="1">
              <a:lnSpc>
                <a:spcPct val="140000"/>
              </a:lnSpc>
              <a:spcBef>
                <a:spcPct val="20000"/>
              </a:spcBef>
              <a:spcAft>
                <a:spcPct val="0"/>
              </a:spcAft>
              <a:buClrTx/>
              <a:buSzTx/>
              <a:buFontTx/>
              <a:buNone/>
              <a:tabLst/>
              <a:defRPr/>
            </a:pPr>
            <a:r>
              <a:rPr kumimoji="0" lang="es-ES" b="0" i="0" u="none" strike="noStrike" kern="0" cap="none" spc="0" normalizeH="0" baseline="0" noProof="0" dirty="0" smtClean="0">
                <a:ln>
                  <a:noFill/>
                </a:ln>
                <a:solidFill>
                  <a:schemeClr val="tx1"/>
                </a:solidFill>
                <a:effectLst/>
                <a:uLnTx/>
                <a:uFillTx/>
                <a:latin typeface="+mn-lt"/>
                <a:ea typeface="+mn-ea"/>
                <a:cs typeface="+mn-cs"/>
              </a:rPr>
              <a:t>	- Resistente a sulfatos en concentraciones débiles y medios no ácidos</a:t>
            </a:r>
          </a:p>
          <a:p>
            <a:pPr marL="342900" marR="0" lvl="0" indent="-342900" algn="l" defTabSz="914400" rtl="0" eaLnBrk="1" fontAlgn="base" latinLnBrk="0" hangingPunct="1">
              <a:lnSpc>
                <a:spcPct val="140000"/>
              </a:lnSpc>
              <a:spcBef>
                <a:spcPct val="20000"/>
              </a:spcBef>
              <a:spcAft>
                <a:spcPct val="0"/>
              </a:spcAft>
              <a:buClrTx/>
              <a:buSzTx/>
              <a:buFontTx/>
              <a:buNone/>
              <a:tabLst/>
              <a:defRPr/>
            </a:pPr>
            <a:endParaRPr kumimoji="0" lang="es-ES" sz="1800" b="0" i="0" u="none" strike="noStrike" kern="0" cap="none" spc="0" normalizeH="0" baseline="0" noProof="0" dirty="0">
              <a:ln>
                <a:noFill/>
              </a:ln>
              <a:solidFill>
                <a:schemeClr val="tx1"/>
              </a:solidFill>
              <a:effectLst/>
              <a:uLnTx/>
              <a:uFillTx/>
              <a:latin typeface="+mn-lt"/>
              <a:ea typeface="+mn-ea"/>
              <a:cs typeface="+mn-cs"/>
            </a:endParaRPr>
          </a:p>
        </p:txBody>
      </p:sp>
      <p:sp>
        <p:nvSpPr>
          <p:cNvPr id="7" name="1 Título"/>
          <p:cNvSpPr txBox="1">
            <a:spLocks/>
          </p:cNvSpPr>
          <p:nvPr/>
        </p:nvSpPr>
        <p:spPr bwMode="auto">
          <a:xfrm>
            <a:off x="2615505" y="116632"/>
            <a:ext cx="6276975" cy="649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0" cap="none" spc="0" normalizeH="0" baseline="0" noProof="0" dirty="0" smtClean="0">
                <a:ln>
                  <a:noFill/>
                </a:ln>
                <a:solidFill>
                  <a:schemeClr val="bg1"/>
                </a:solidFill>
                <a:effectLst/>
                <a:uLnTx/>
                <a:uFillTx/>
                <a:latin typeface="+mj-lt"/>
                <a:ea typeface="+mj-ea"/>
                <a:cs typeface="+mj-cs"/>
              </a:rPr>
              <a:t>MORTERO DE IMPERMEABILIZACIÓN</a:t>
            </a:r>
            <a:endParaRPr kumimoji="0" lang="es-ES" sz="18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275856" y="979513"/>
            <a:ext cx="2532559" cy="649287"/>
          </a:xfrm>
        </p:spPr>
        <p:txBody>
          <a:bodyPr/>
          <a:lstStyle/>
          <a:p>
            <a:r>
              <a:rPr lang="es-ES" b="1" dirty="0" smtClean="0">
                <a:solidFill>
                  <a:schemeClr val="tx1"/>
                </a:solidFill>
              </a:rPr>
              <a:t>MORCEM</a:t>
            </a:r>
            <a:r>
              <a:rPr lang="es-ES" b="1" baseline="30000" dirty="0" smtClean="0">
                <a:solidFill>
                  <a:schemeClr val="tx1"/>
                </a:solidFill>
              </a:rPr>
              <a:t>®</a:t>
            </a:r>
            <a:r>
              <a:rPr lang="es-ES" b="1" dirty="0" smtClean="0">
                <a:solidFill>
                  <a:schemeClr val="tx1"/>
                </a:solidFill>
              </a:rPr>
              <a:t> DRY F</a:t>
            </a:r>
            <a:endParaRPr lang="es-ES" b="1" dirty="0">
              <a:solidFill>
                <a:schemeClr val="tx1"/>
              </a:solidFill>
            </a:endParaRPr>
          </a:p>
        </p:txBody>
      </p:sp>
      <p:sp>
        <p:nvSpPr>
          <p:cNvPr id="7" name="1 Título"/>
          <p:cNvSpPr txBox="1">
            <a:spLocks/>
          </p:cNvSpPr>
          <p:nvPr/>
        </p:nvSpPr>
        <p:spPr bwMode="auto">
          <a:xfrm>
            <a:off x="2615505" y="116632"/>
            <a:ext cx="6276975" cy="649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0" cap="none" spc="0" normalizeH="0" baseline="0" noProof="0" dirty="0" smtClean="0">
                <a:ln>
                  <a:noFill/>
                </a:ln>
                <a:solidFill>
                  <a:schemeClr val="bg1"/>
                </a:solidFill>
                <a:effectLst/>
                <a:uLnTx/>
                <a:uFillTx/>
                <a:latin typeface="+mj-lt"/>
                <a:ea typeface="+mj-ea"/>
                <a:cs typeface="+mj-cs"/>
              </a:rPr>
              <a:t>MORTERO DE IMPERMEABILIZACIÓN</a:t>
            </a:r>
            <a:endParaRPr kumimoji="0" lang="es-ES" sz="1800" b="1" i="0" u="none" strike="noStrike" kern="0" cap="none" spc="0" normalizeH="0" baseline="0" noProof="0" dirty="0">
              <a:ln>
                <a:noFill/>
              </a:ln>
              <a:solidFill>
                <a:schemeClr val="bg1"/>
              </a:solidFill>
              <a:effectLst/>
              <a:uLnTx/>
              <a:uFillTx/>
              <a:latin typeface="+mj-lt"/>
              <a:ea typeface="+mj-ea"/>
              <a:cs typeface="+mj-cs"/>
            </a:endParaRPr>
          </a:p>
        </p:txBody>
      </p:sp>
      <p:pic>
        <p:nvPicPr>
          <p:cNvPr id="14" name="Picture 2" descr="C:\Users\Antonia Segui\Desktop\INFOGRAFIAS\infografias ok\1.8_imp_foso_ascensor_04.jpg"/>
          <p:cNvPicPr>
            <a:picLocks noChangeAspect="1" noChangeArrowheads="1"/>
          </p:cNvPicPr>
          <p:nvPr/>
        </p:nvPicPr>
        <p:blipFill>
          <a:blip r:embed="rId2" cstate="print"/>
          <a:srcRect/>
          <a:stretch>
            <a:fillRect/>
          </a:stretch>
        </p:blipFill>
        <p:spPr bwMode="auto">
          <a:xfrm>
            <a:off x="3239851" y="1628801"/>
            <a:ext cx="2700301" cy="2160240"/>
          </a:xfrm>
          <a:prstGeom prst="rect">
            <a:avLst/>
          </a:prstGeom>
          <a:noFill/>
        </p:spPr>
      </p:pic>
      <p:pic>
        <p:nvPicPr>
          <p:cNvPr id="15" name="Picture 2"/>
          <p:cNvPicPr>
            <a:picLocks noChangeAspect="1" noChangeArrowheads="1"/>
          </p:cNvPicPr>
          <p:nvPr/>
        </p:nvPicPr>
        <p:blipFill>
          <a:blip r:embed="rId3" cstate="print"/>
          <a:srcRect/>
          <a:stretch>
            <a:fillRect/>
          </a:stretch>
        </p:blipFill>
        <p:spPr bwMode="auto">
          <a:xfrm>
            <a:off x="179512" y="3889853"/>
            <a:ext cx="2758880" cy="2304256"/>
          </a:xfrm>
          <a:prstGeom prst="rect">
            <a:avLst/>
          </a:prstGeom>
          <a:noFill/>
          <a:ln w="9525">
            <a:noFill/>
            <a:miter lim="800000"/>
            <a:headEnd/>
            <a:tailEnd/>
          </a:ln>
        </p:spPr>
      </p:pic>
      <p:pic>
        <p:nvPicPr>
          <p:cNvPr id="16" name="Picture 3" descr="C:\Users\Antonia Segui\Desktop\INFOGRAFIAS\infografias ok\1.10_imp_sotanos_02.jpg"/>
          <p:cNvPicPr>
            <a:picLocks noChangeAspect="1" noChangeArrowheads="1"/>
          </p:cNvPicPr>
          <p:nvPr/>
        </p:nvPicPr>
        <p:blipFill>
          <a:blip r:embed="rId4" cstate="print"/>
          <a:srcRect/>
          <a:stretch>
            <a:fillRect/>
          </a:stretch>
        </p:blipFill>
        <p:spPr bwMode="auto">
          <a:xfrm>
            <a:off x="179512" y="1628800"/>
            <a:ext cx="2736304" cy="2189045"/>
          </a:xfrm>
          <a:prstGeom prst="rect">
            <a:avLst/>
          </a:prstGeom>
          <a:noFill/>
        </p:spPr>
      </p:pic>
      <p:pic>
        <p:nvPicPr>
          <p:cNvPr id="17" name="Picture 3" descr="C:\Users\Antonia Segui\Documents\LINEA R\Formación\2015\TU REFORMA\IMPERMEABILIZACION VASOS\APLICACION  IMPERMEABILIZACION\IMG-20130222-00002.jpg"/>
          <p:cNvPicPr>
            <a:picLocks noChangeAspect="1" noChangeArrowheads="1"/>
          </p:cNvPicPr>
          <p:nvPr/>
        </p:nvPicPr>
        <p:blipFill>
          <a:blip r:embed="rId5" cstate="print"/>
          <a:srcRect/>
          <a:stretch>
            <a:fillRect/>
          </a:stretch>
        </p:blipFill>
        <p:spPr bwMode="auto">
          <a:xfrm>
            <a:off x="2974108" y="3889853"/>
            <a:ext cx="3182068" cy="2304256"/>
          </a:xfrm>
          <a:prstGeom prst="rect">
            <a:avLst/>
          </a:prstGeom>
          <a:noFill/>
        </p:spPr>
      </p:pic>
      <p:pic>
        <p:nvPicPr>
          <p:cNvPr id="18" name="6 Marcador de contenido" descr="PA090669.JPG"/>
          <p:cNvPicPr>
            <a:picLocks noGrp="1" noChangeAspect="1"/>
          </p:cNvPicPr>
          <p:nvPr>
            <p:ph idx="1"/>
          </p:nvPr>
        </p:nvPicPr>
        <p:blipFill>
          <a:blip r:embed="rId6" cstate="print"/>
          <a:stretch>
            <a:fillRect/>
          </a:stretch>
        </p:blipFill>
        <p:spPr>
          <a:xfrm>
            <a:off x="6228184" y="2017645"/>
            <a:ext cx="2808312" cy="3744416"/>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Marcador de contenido"/>
          <p:cNvSpPr txBox="1">
            <a:spLocks/>
          </p:cNvSpPr>
          <p:nvPr/>
        </p:nvSpPr>
        <p:spPr>
          <a:xfrm>
            <a:off x="179512" y="1639341"/>
            <a:ext cx="8712968" cy="4525963"/>
          </a:xfrm>
          <a:prstGeom prst="rect">
            <a:avLst/>
          </a:prstGeom>
        </p:spPr>
        <p:txBody>
          <a:bodyPr/>
          <a:lstStyle/>
          <a:p>
            <a:pPr marL="342900" lvl="0" indent="-342900" algn="just" eaLnBrk="0" hangingPunct="0">
              <a:lnSpc>
                <a:spcPct val="140000"/>
              </a:lnSpc>
              <a:spcBef>
                <a:spcPct val="20000"/>
              </a:spcBef>
              <a:buFont typeface="Arial" pitchFamily="34" charset="0"/>
              <a:buChar char="•"/>
            </a:pPr>
            <a:r>
              <a:rPr lang="es-ES" dirty="0" smtClean="0"/>
              <a:t>Revestimiento mate liso a base de </a:t>
            </a:r>
            <a:r>
              <a:rPr lang="es-ES" dirty="0" err="1" smtClean="0"/>
              <a:t>copolímeros</a:t>
            </a:r>
            <a:r>
              <a:rPr lang="es-ES" dirty="0" smtClean="0"/>
              <a:t> acrílicos, indicado para protección y decoración de fachadas ejecutadas con los materiales usuales de construcción (hormigón, cemento, ladrillo, etc.), confiriendo al soporte una excelente resistencia a las más adversas condiciones climatológicas, obteniendo así un acabado de máxima calidad. Reserva las estructuras de hormigón de la degradación causada por los agentes atmosféricos así como fachadas, elementos prefabricados, vigas, pilares, etc.</a:t>
            </a:r>
          </a:p>
          <a:p>
            <a:pPr marL="342900" lvl="0" indent="-342900" algn="just" eaLnBrk="0" hangingPunct="0">
              <a:lnSpc>
                <a:spcPct val="140000"/>
              </a:lnSpc>
              <a:spcBef>
                <a:spcPct val="20000"/>
              </a:spcBef>
              <a:buFont typeface="Arial" pitchFamily="34" charset="0"/>
              <a:buChar char="•"/>
            </a:pPr>
            <a:r>
              <a:rPr lang="es-ES" kern="0" dirty="0" smtClean="0">
                <a:latin typeface="+mn-lt"/>
              </a:rPr>
              <a:t>Características:</a:t>
            </a:r>
          </a:p>
          <a:p>
            <a:pPr marL="342900" lvl="0" indent="-342900" algn="just" eaLnBrk="0" hangingPunct="0">
              <a:lnSpc>
                <a:spcPct val="140000"/>
              </a:lnSpc>
              <a:spcBef>
                <a:spcPct val="20000"/>
              </a:spcBef>
            </a:pPr>
            <a:r>
              <a:rPr kumimoji="0" lang="es-ES" sz="1300" b="0" i="0" u="none" strike="noStrike" kern="0" cap="none" spc="0" normalizeH="0" baseline="0" noProof="0" dirty="0" smtClean="0">
                <a:ln>
                  <a:noFill/>
                </a:ln>
                <a:solidFill>
                  <a:schemeClr val="tx1"/>
                </a:solidFill>
                <a:effectLst/>
                <a:uLnTx/>
                <a:uFillTx/>
                <a:latin typeface="+mn-lt"/>
                <a:ea typeface="+mn-ea"/>
                <a:cs typeface="+mn-cs"/>
              </a:rPr>
              <a:t>	- </a:t>
            </a:r>
            <a:r>
              <a:rPr lang="es-ES" dirty="0" smtClean="0"/>
              <a:t>Buen poder de cubrición</a:t>
            </a:r>
          </a:p>
          <a:p>
            <a:pPr marL="342900" lvl="0" indent="-342900" algn="just" eaLnBrk="0" hangingPunct="0">
              <a:lnSpc>
                <a:spcPct val="140000"/>
              </a:lnSpc>
              <a:spcBef>
                <a:spcPct val="20000"/>
              </a:spcBef>
            </a:pPr>
            <a:r>
              <a:rPr lang="es-ES" dirty="0" smtClean="0"/>
              <a:t>	- Gran resistencia al envejecimiento</a:t>
            </a:r>
          </a:p>
          <a:p>
            <a:pPr marL="342900" lvl="0" indent="-342900" algn="just" eaLnBrk="0" hangingPunct="0">
              <a:lnSpc>
                <a:spcPct val="140000"/>
              </a:lnSpc>
              <a:spcBef>
                <a:spcPct val="20000"/>
              </a:spcBef>
            </a:pPr>
            <a:r>
              <a:rPr lang="es-ES" dirty="0" smtClean="0"/>
              <a:t>	- Buena resistencia a la alcalinidad del soporte</a:t>
            </a:r>
          </a:p>
          <a:p>
            <a:pPr marL="342900" lvl="0" indent="-342900" algn="just" eaLnBrk="0" hangingPunct="0">
              <a:lnSpc>
                <a:spcPct val="140000"/>
              </a:lnSpc>
              <a:spcBef>
                <a:spcPct val="20000"/>
              </a:spcBef>
            </a:pPr>
            <a:r>
              <a:rPr lang="es-ES" dirty="0" smtClean="0"/>
              <a:t>	- Buen poder de penetración</a:t>
            </a:r>
          </a:p>
          <a:p>
            <a:pPr marL="342900" lvl="0" indent="-342900" algn="just" eaLnBrk="0" hangingPunct="0">
              <a:lnSpc>
                <a:spcPct val="140000"/>
              </a:lnSpc>
              <a:spcBef>
                <a:spcPct val="20000"/>
              </a:spcBef>
            </a:pPr>
            <a:r>
              <a:rPr lang="es-ES" dirty="0" smtClean="0"/>
              <a:t>	- Película resistente a la intemperie y a los rayos ultravioletas</a:t>
            </a:r>
          </a:p>
          <a:p>
            <a:pPr marL="342900" lvl="0" indent="-342900" algn="just" eaLnBrk="0" hangingPunct="0">
              <a:lnSpc>
                <a:spcPct val="140000"/>
              </a:lnSpc>
              <a:spcBef>
                <a:spcPct val="20000"/>
              </a:spcBef>
            </a:pPr>
            <a:r>
              <a:rPr lang="es-ES" dirty="0" smtClean="0"/>
              <a:t>	- Protege los elementos de hormigón contra la carbonatación</a:t>
            </a:r>
          </a:p>
          <a:p>
            <a:pPr marL="342900" lvl="0" indent="-342900" algn="just" eaLnBrk="0" hangingPunct="0">
              <a:lnSpc>
                <a:spcPct val="140000"/>
              </a:lnSpc>
              <a:spcBef>
                <a:spcPct val="20000"/>
              </a:spcBef>
            </a:pPr>
            <a:r>
              <a:rPr lang="es-ES" dirty="0" smtClean="0"/>
              <a:t>	- Impermeable al agua de lluvia pero transpirable al vapor del agua</a:t>
            </a:r>
          </a:p>
          <a:p>
            <a:pPr marL="342900" lvl="0" indent="-342900" algn="just" eaLnBrk="0" hangingPunct="0">
              <a:lnSpc>
                <a:spcPct val="140000"/>
              </a:lnSpc>
              <a:spcBef>
                <a:spcPct val="20000"/>
              </a:spcBef>
            </a:pPr>
            <a:r>
              <a:rPr lang="es-ES" dirty="0" smtClean="0"/>
              <a:t>	- Nulo índice de </a:t>
            </a:r>
            <a:r>
              <a:rPr lang="es-ES" dirty="0" err="1" smtClean="0"/>
              <a:t>amarilleamiento</a:t>
            </a:r>
            <a:endParaRPr kumimoji="0" lang="es-ES" sz="1300" b="0" i="0" u="none" strike="noStrike" kern="0" cap="none" spc="0" normalizeH="0" baseline="0" noProof="0" dirty="0">
              <a:ln>
                <a:noFill/>
              </a:ln>
              <a:solidFill>
                <a:schemeClr val="tx1"/>
              </a:solidFill>
              <a:effectLst/>
              <a:uLnTx/>
              <a:uFillTx/>
              <a:latin typeface="+mn-lt"/>
              <a:ea typeface="+mn-ea"/>
              <a:cs typeface="+mn-cs"/>
            </a:endParaRPr>
          </a:p>
        </p:txBody>
      </p:sp>
      <p:pic>
        <p:nvPicPr>
          <p:cNvPr id="9" name="Picture 1"/>
          <p:cNvPicPr>
            <a:picLocks noChangeAspect="1" noChangeArrowheads="1"/>
          </p:cNvPicPr>
          <p:nvPr/>
        </p:nvPicPr>
        <p:blipFill>
          <a:blip r:embed="rId2" cstate="print"/>
          <a:srcRect/>
          <a:stretch>
            <a:fillRect/>
          </a:stretch>
        </p:blipFill>
        <p:spPr bwMode="auto">
          <a:xfrm>
            <a:off x="7020272" y="4291310"/>
            <a:ext cx="1757881" cy="1729978"/>
          </a:xfrm>
          <a:prstGeom prst="rect">
            <a:avLst/>
          </a:prstGeom>
          <a:noFill/>
          <a:ln w="9525">
            <a:noFill/>
            <a:miter lim="800000"/>
            <a:headEnd/>
            <a:tailEnd/>
          </a:ln>
        </p:spPr>
      </p:pic>
      <p:sp>
        <p:nvSpPr>
          <p:cNvPr id="12" name="1 Título"/>
          <p:cNvSpPr txBox="1">
            <a:spLocks/>
          </p:cNvSpPr>
          <p:nvPr/>
        </p:nvSpPr>
        <p:spPr bwMode="auto">
          <a:xfrm>
            <a:off x="2615505" y="115888"/>
            <a:ext cx="6276975" cy="649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0" cap="none" spc="0" normalizeH="0" baseline="0" noProof="0" dirty="0" smtClean="0">
                <a:ln>
                  <a:noFill/>
                </a:ln>
                <a:solidFill>
                  <a:schemeClr val="tx2"/>
                </a:solidFill>
                <a:effectLst/>
                <a:uLnTx/>
                <a:uFillTx/>
                <a:latin typeface="+mj-lt"/>
                <a:ea typeface="+mj-ea"/>
                <a:cs typeface="+mj-cs"/>
              </a:rPr>
              <a:t>PINTURA ANTICARBONATACIÓN</a:t>
            </a:r>
            <a:endParaRPr kumimoji="0" lang="es-ES" sz="1800" b="1" i="0" u="none" strike="noStrike" kern="0" cap="none" spc="0" normalizeH="0" baseline="0" noProof="0" dirty="0">
              <a:ln>
                <a:noFill/>
              </a:ln>
              <a:solidFill>
                <a:schemeClr val="tx2"/>
              </a:solidFill>
              <a:effectLst/>
              <a:uLnTx/>
              <a:uFillTx/>
              <a:latin typeface="+mj-lt"/>
              <a:ea typeface="+mj-ea"/>
              <a:cs typeface="+mj-cs"/>
            </a:endParaRPr>
          </a:p>
        </p:txBody>
      </p:sp>
      <p:sp>
        <p:nvSpPr>
          <p:cNvPr id="13" name="1 Título"/>
          <p:cNvSpPr txBox="1">
            <a:spLocks/>
          </p:cNvSpPr>
          <p:nvPr/>
        </p:nvSpPr>
        <p:spPr bwMode="auto">
          <a:xfrm>
            <a:off x="1031329" y="979513"/>
            <a:ext cx="6276975" cy="649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0" cap="none" spc="0" normalizeH="0" baseline="0" noProof="0" dirty="0" smtClean="0">
                <a:ln>
                  <a:noFill/>
                </a:ln>
                <a:effectLst/>
                <a:uLnTx/>
                <a:uFillTx/>
                <a:latin typeface="+mj-lt"/>
                <a:ea typeface="+mj-ea"/>
                <a:cs typeface="+mj-cs"/>
              </a:rPr>
              <a:t>MORCEMREST</a:t>
            </a:r>
            <a:r>
              <a:rPr kumimoji="0" lang="es-ES" sz="1800" b="1" i="0" u="none" strike="noStrike" kern="0" cap="none" spc="0" normalizeH="0" baseline="30000" noProof="0" dirty="0" smtClean="0">
                <a:ln>
                  <a:noFill/>
                </a:ln>
                <a:effectLst/>
                <a:uLnTx/>
                <a:uFillTx/>
                <a:latin typeface="+mj-lt"/>
                <a:ea typeface="+mj-ea"/>
                <a:cs typeface="+mj-cs"/>
              </a:rPr>
              <a:t>®</a:t>
            </a:r>
            <a:r>
              <a:rPr kumimoji="0" lang="es-ES" sz="1800" b="1" i="0" u="none" strike="noStrike" kern="0" cap="none" spc="0" normalizeH="0" baseline="0" noProof="0" dirty="0" smtClean="0">
                <a:ln>
                  <a:noFill/>
                </a:ln>
                <a:effectLst/>
                <a:uLnTx/>
                <a:uFillTx/>
                <a:latin typeface="+mj-lt"/>
                <a:ea typeface="+mj-ea"/>
                <a:cs typeface="+mj-cs"/>
              </a:rPr>
              <a:t> ANTICARBONATACIÓN</a:t>
            </a:r>
            <a:endParaRPr kumimoji="0" lang="es-ES" sz="1800" b="1" i="0" u="none" strike="noStrike" kern="0" cap="none" spc="0" normalizeH="0" baseline="0" noProof="0" dirty="0">
              <a:ln>
                <a:noFill/>
              </a:ln>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bwMode="auto">
          <a:xfrm>
            <a:off x="2615505" y="115888"/>
            <a:ext cx="6276975" cy="649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0" cap="none" spc="0" normalizeH="0" baseline="0" noProof="0" dirty="0" smtClean="0">
                <a:ln>
                  <a:noFill/>
                </a:ln>
                <a:solidFill>
                  <a:schemeClr val="tx2"/>
                </a:solidFill>
                <a:effectLst/>
                <a:uLnTx/>
                <a:uFillTx/>
                <a:latin typeface="+mj-lt"/>
                <a:ea typeface="+mj-ea"/>
                <a:cs typeface="+mj-cs"/>
              </a:rPr>
              <a:t>PINTURA ANTICARBONATACIÓN</a:t>
            </a:r>
            <a:endParaRPr kumimoji="0" lang="es-ES" sz="1800" b="1" i="0" u="none" strike="noStrike" kern="0" cap="none" spc="0" normalizeH="0" baseline="0" noProof="0" dirty="0">
              <a:ln>
                <a:noFill/>
              </a:ln>
              <a:solidFill>
                <a:schemeClr val="tx2"/>
              </a:solidFill>
              <a:effectLst/>
              <a:uLnTx/>
              <a:uFillTx/>
              <a:latin typeface="+mj-lt"/>
              <a:ea typeface="+mj-ea"/>
              <a:cs typeface="+mj-cs"/>
            </a:endParaRPr>
          </a:p>
        </p:txBody>
      </p:sp>
      <p:sp>
        <p:nvSpPr>
          <p:cNvPr id="13" name="1 Título"/>
          <p:cNvSpPr txBox="1">
            <a:spLocks/>
          </p:cNvSpPr>
          <p:nvPr/>
        </p:nvSpPr>
        <p:spPr bwMode="auto">
          <a:xfrm>
            <a:off x="1031329" y="979513"/>
            <a:ext cx="6276975" cy="649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0" cap="none" spc="0" normalizeH="0" baseline="0" noProof="0" dirty="0" smtClean="0">
                <a:ln>
                  <a:noFill/>
                </a:ln>
                <a:effectLst/>
                <a:uLnTx/>
                <a:uFillTx/>
                <a:latin typeface="+mj-lt"/>
                <a:ea typeface="+mj-ea"/>
                <a:cs typeface="+mj-cs"/>
              </a:rPr>
              <a:t>MORCEMREST</a:t>
            </a:r>
            <a:r>
              <a:rPr kumimoji="0" lang="es-ES" sz="1800" b="1" i="0" u="none" strike="noStrike" kern="0" cap="none" spc="0" normalizeH="0" baseline="30000" noProof="0" dirty="0" smtClean="0">
                <a:ln>
                  <a:noFill/>
                </a:ln>
                <a:effectLst/>
                <a:uLnTx/>
                <a:uFillTx/>
                <a:latin typeface="+mj-lt"/>
                <a:ea typeface="+mj-ea"/>
                <a:cs typeface="+mj-cs"/>
              </a:rPr>
              <a:t>®</a:t>
            </a:r>
            <a:r>
              <a:rPr kumimoji="0" lang="es-ES" sz="1800" b="1" i="0" u="none" strike="noStrike" kern="0" cap="none" spc="0" normalizeH="0" baseline="0" noProof="0" dirty="0" smtClean="0">
                <a:ln>
                  <a:noFill/>
                </a:ln>
                <a:effectLst/>
                <a:uLnTx/>
                <a:uFillTx/>
                <a:latin typeface="+mj-lt"/>
                <a:ea typeface="+mj-ea"/>
                <a:cs typeface="+mj-cs"/>
              </a:rPr>
              <a:t> ANTICARBONATACIÓN</a:t>
            </a:r>
            <a:endParaRPr kumimoji="0" lang="es-ES" sz="1800" b="1" i="0" u="none" strike="noStrike" kern="0" cap="none" spc="0" normalizeH="0" baseline="0" noProof="0" dirty="0">
              <a:ln>
                <a:noFill/>
              </a:ln>
              <a:effectLst/>
              <a:uLnTx/>
              <a:uFillTx/>
              <a:latin typeface="+mj-lt"/>
              <a:ea typeface="+mj-ea"/>
              <a:cs typeface="+mj-cs"/>
            </a:endParaRPr>
          </a:p>
        </p:txBody>
      </p:sp>
      <p:pic>
        <p:nvPicPr>
          <p:cNvPr id="6" name="Picture 2" descr="Resultado de imagen de carbonatacion hormigon"/>
          <p:cNvPicPr>
            <a:picLocks noChangeAspect="1" noChangeArrowheads="1"/>
          </p:cNvPicPr>
          <p:nvPr/>
        </p:nvPicPr>
        <p:blipFill>
          <a:blip r:embed="rId2" cstate="print"/>
          <a:srcRect/>
          <a:stretch>
            <a:fillRect/>
          </a:stretch>
        </p:blipFill>
        <p:spPr bwMode="auto">
          <a:xfrm>
            <a:off x="827584" y="1556792"/>
            <a:ext cx="3307544" cy="2092022"/>
          </a:xfrm>
          <a:prstGeom prst="rect">
            <a:avLst/>
          </a:prstGeom>
          <a:noFill/>
        </p:spPr>
      </p:pic>
      <p:pic>
        <p:nvPicPr>
          <p:cNvPr id="7" name="Picture 4" descr="Resultado de imagen de carbonatacion hormigon ZONAS MARINAS"/>
          <p:cNvPicPr>
            <a:picLocks noChangeAspect="1" noChangeArrowheads="1"/>
          </p:cNvPicPr>
          <p:nvPr/>
        </p:nvPicPr>
        <p:blipFill>
          <a:blip r:embed="rId3" cstate="print"/>
          <a:srcRect/>
          <a:stretch>
            <a:fillRect/>
          </a:stretch>
        </p:blipFill>
        <p:spPr bwMode="auto">
          <a:xfrm>
            <a:off x="827584" y="3717032"/>
            <a:ext cx="3312368" cy="2440692"/>
          </a:xfrm>
          <a:prstGeom prst="rect">
            <a:avLst/>
          </a:prstGeom>
          <a:noFill/>
        </p:spPr>
      </p:pic>
      <p:pic>
        <p:nvPicPr>
          <p:cNvPr id="8" name="Picture 5"/>
          <p:cNvPicPr>
            <a:picLocks noChangeAspect="1" noChangeArrowheads="1"/>
          </p:cNvPicPr>
          <p:nvPr/>
        </p:nvPicPr>
        <p:blipFill>
          <a:blip r:embed="rId4" cstate="print"/>
          <a:srcRect/>
          <a:stretch>
            <a:fillRect/>
          </a:stretch>
        </p:blipFill>
        <p:spPr bwMode="auto">
          <a:xfrm>
            <a:off x="4572000" y="1628800"/>
            <a:ext cx="3888432" cy="4549311"/>
          </a:xfrm>
          <a:prstGeom prst="rect">
            <a:avLst/>
          </a:prstGeom>
          <a:noFill/>
          <a:ln w="9525">
            <a:noFill/>
            <a:miter lim="800000"/>
            <a:headEnd/>
            <a:tailEnd/>
          </a:ln>
        </p:spPr>
      </p:pic>
      <p:sp>
        <p:nvSpPr>
          <p:cNvPr id="11" name="10 CuadroTexto"/>
          <p:cNvSpPr txBox="1"/>
          <p:nvPr/>
        </p:nvSpPr>
        <p:spPr>
          <a:xfrm>
            <a:off x="864625" y="1609055"/>
            <a:ext cx="2843279" cy="307777"/>
          </a:xfrm>
          <a:prstGeom prst="rect">
            <a:avLst/>
          </a:prstGeom>
          <a:noFill/>
        </p:spPr>
        <p:txBody>
          <a:bodyPr wrap="none" rtlCol="0">
            <a:spAutoFit/>
          </a:bodyPr>
          <a:lstStyle/>
          <a:p>
            <a:r>
              <a:rPr lang="es-ES" sz="1400" b="1" dirty="0" smtClean="0"/>
              <a:t>PATOLOGÍA CARBONATACIÓN</a:t>
            </a:r>
            <a:endParaRPr lang="es-ES" sz="1400" b="1" dirty="0"/>
          </a:p>
        </p:txBody>
      </p:sp>
      <p:sp>
        <p:nvSpPr>
          <p:cNvPr id="14" name="13 CuadroTexto"/>
          <p:cNvSpPr txBox="1"/>
          <p:nvPr/>
        </p:nvSpPr>
        <p:spPr>
          <a:xfrm>
            <a:off x="827584" y="3769295"/>
            <a:ext cx="2843279" cy="307777"/>
          </a:xfrm>
          <a:prstGeom prst="rect">
            <a:avLst/>
          </a:prstGeom>
          <a:noFill/>
        </p:spPr>
        <p:txBody>
          <a:bodyPr wrap="none" rtlCol="0">
            <a:spAutoFit/>
          </a:bodyPr>
          <a:lstStyle/>
          <a:p>
            <a:r>
              <a:rPr lang="es-ES" sz="1400" b="1" dirty="0" smtClean="0"/>
              <a:t>PATOLOGÍA CARBONATACIÓN</a:t>
            </a:r>
            <a:endParaRPr lang="es-ES" sz="1400" b="1" dirty="0"/>
          </a:p>
        </p:txBody>
      </p:sp>
      <p:sp>
        <p:nvSpPr>
          <p:cNvPr id="15" name="14 CuadroTexto"/>
          <p:cNvSpPr txBox="1"/>
          <p:nvPr/>
        </p:nvSpPr>
        <p:spPr>
          <a:xfrm>
            <a:off x="4427984" y="1700808"/>
            <a:ext cx="4073616" cy="307777"/>
          </a:xfrm>
          <a:prstGeom prst="rect">
            <a:avLst/>
          </a:prstGeom>
          <a:noFill/>
        </p:spPr>
        <p:txBody>
          <a:bodyPr wrap="none" rtlCol="0">
            <a:spAutoFit/>
          </a:bodyPr>
          <a:lstStyle/>
          <a:p>
            <a:r>
              <a:rPr lang="es-ES" sz="1400" b="1" dirty="0" smtClean="0"/>
              <a:t>SOLUCIÓN: PINTURA ANTICARBONATACIÓN</a:t>
            </a:r>
            <a:endParaRPr lang="es-ES" sz="1400" b="1" dirty="0"/>
          </a:p>
        </p:txBody>
      </p:sp>
      <p:pic>
        <p:nvPicPr>
          <p:cNvPr id="47106" name="Picture 2" descr="IMG_6453"/>
          <p:cNvPicPr>
            <a:picLocks noChangeAspect="1" noChangeArrowheads="1"/>
          </p:cNvPicPr>
          <p:nvPr/>
        </p:nvPicPr>
        <p:blipFill>
          <a:blip r:embed="rId5" cstate="print"/>
          <a:srcRect/>
          <a:stretch>
            <a:fillRect/>
          </a:stretch>
        </p:blipFill>
        <p:spPr bwMode="auto">
          <a:xfrm>
            <a:off x="1619672" y="1556792"/>
            <a:ext cx="6120680" cy="459051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711349"/>
            <a:ext cx="8280920" cy="4525963"/>
          </a:xfrm>
        </p:spPr>
        <p:txBody>
          <a:bodyPr/>
          <a:lstStyle/>
          <a:p>
            <a:pPr algn="just"/>
            <a:r>
              <a:rPr lang="es-ES" sz="1200" dirty="0" smtClean="0"/>
              <a:t>Mortero de expansión controlada </a:t>
            </a:r>
            <a:r>
              <a:rPr lang="es-ES" sz="1200" dirty="0" err="1" smtClean="0"/>
              <a:t>autonivelante</a:t>
            </a:r>
            <a:r>
              <a:rPr lang="es-ES" sz="1200" dirty="0" smtClean="0"/>
              <a:t>, sin retracción y de altas resistencias.</a:t>
            </a:r>
            <a:br>
              <a:rPr lang="es-ES" sz="1200" dirty="0" smtClean="0"/>
            </a:br>
            <a:r>
              <a:rPr lang="es-ES" sz="1200" dirty="0" smtClean="0"/>
              <a:t>Uso apto en medios y grandes espesores.</a:t>
            </a:r>
          </a:p>
          <a:p>
            <a:pPr algn="just"/>
            <a:r>
              <a:rPr lang="es-ES" sz="1250" dirty="0" smtClean="0"/>
              <a:t>Características:</a:t>
            </a:r>
          </a:p>
          <a:p>
            <a:pPr algn="just">
              <a:buNone/>
            </a:pPr>
            <a:r>
              <a:rPr lang="es-ES" sz="1250" dirty="0" smtClean="0"/>
              <a:t>	- Elevadas resistencias tanto iniciales como finales.</a:t>
            </a:r>
          </a:p>
          <a:p>
            <a:pPr algn="just">
              <a:buNone/>
            </a:pPr>
            <a:r>
              <a:rPr lang="es-ES" sz="1250" dirty="0" smtClean="0"/>
              <a:t>	- Elevado poder </a:t>
            </a:r>
            <a:r>
              <a:rPr lang="es-ES" sz="1250" dirty="0" err="1" smtClean="0"/>
              <a:t>autonivelante</a:t>
            </a:r>
            <a:r>
              <a:rPr lang="es-ES" sz="1250" dirty="0" smtClean="0"/>
              <a:t>/relleno.</a:t>
            </a:r>
          </a:p>
          <a:p>
            <a:pPr algn="just">
              <a:buNone/>
            </a:pPr>
            <a:r>
              <a:rPr lang="es-ES" sz="1250" dirty="0" smtClean="0"/>
              <a:t>	- Libre de sustancias agresivas para el hormigón y para el acero.</a:t>
            </a:r>
          </a:p>
          <a:p>
            <a:pPr algn="just">
              <a:buNone/>
            </a:pPr>
            <a:r>
              <a:rPr lang="es-ES" sz="1250" dirty="0" smtClean="0"/>
              <a:t>	- Nivelación de apoyos en puentes y grúas.</a:t>
            </a:r>
          </a:p>
          <a:p>
            <a:pPr algn="just">
              <a:buNone/>
            </a:pPr>
            <a:r>
              <a:rPr lang="es-ES" sz="1250" dirty="0" smtClean="0"/>
              <a:t>	- Anclajes y pernos</a:t>
            </a:r>
          </a:p>
          <a:p>
            <a:pPr algn="just">
              <a:buNone/>
            </a:pPr>
            <a:r>
              <a:rPr lang="es-ES" sz="1250" dirty="0" smtClean="0"/>
              <a:t>	- En zonas confinadas proporciona una buena adherencia entre el hormigón/acero. Resiste a golpes y vibraciones.</a:t>
            </a:r>
          </a:p>
          <a:p>
            <a:pPr algn="just">
              <a:buNone/>
            </a:pPr>
            <a:r>
              <a:rPr lang="es-ES" sz="1250" dirty="0" smtClean="0"/>
              <a:t>	- Una vez endurecido, es impermeable al agua, aceites, grasas y a todos los derivados del petróleo.</a:t>
            </a:r>
          </a:p>
          <a:p>
            <a:pPr algn="just">
              <a:buNone/>
            </a:pPr>
            <a:r>
              <a:rPr lang="es-ES" sz="1250" dirty="0" smtClean="0"/>
              <a:t>	- Relleno por vertido bajo placas de apoyo garantizando una perfecta transmisión de cargas, relleno  de bancadas de maquinarias, relleno por vertido o bombeo en grietas y huecos confinados en el interior de masas de hormigón, rellenos y anclajes de </a:t>
            </a:r>
            <a:r>
              <a:rPr lang="es-ES" sz="1250" dirty="0" err="1" smtClean="0"/>
              <a:t>perfilerías</a:t>
            </a:r>
            <a:r>
              <a:rPr lang="es-ES" sz="1250" dirty="0" smtClean="0"/>
              <a:t> metálicas (pilares, soporte de tuberías…) y elementos prefabricados</a:t>
            </a:r>
            <a:endParaRPr lang="es-ES" sz="1250" dirty="0"/>
          </a:p>
        </p:txBody>
      </p:sp>
      <p:sp>
        <p:nvSpPr>
          <p:cNvPr id="4" name="1 Título"/>
          <p:cNvSpPr>
            <a:spLocks noGrp="1"/>
          </p:cNvSpPr>
          <p:nvPr>
            <p:ph type="title"/>
          </p:nvPr>
        </p:nvSpPr>
        <p:spPr/>
        <p:txBody>
          <a:bodyPr/>
          <a:lstStyle/>
          <a:p>
            <a:r>
              <a:rPr lang="es-ES" b="1" dirty="0" smtClean="0"/>
              <a:t>MORTERO DE ANCLAJE Y NIVELACIÓN</a:t>
            </a:r>
            <a:endParaRPr lang="es-ES" b="1" dirty="0"/>
          </a:p>
        </p:txBody>
      </p:sp>
      <p:sp>
        <p:nvSpPr>
          <p:cNvPr id="8" name="1 Título"/>
          <p:cNvSpPr txBox="1">
            <a:spLocks/>
          </p:cNvSpPr>
          <p:nvPr/>
        </p:nvSpPr>
        <p:spPr bwMode="auto">
          <a:xfrm>
            <a:off x="3347864" y="979513"/>
            <a:ext cx="2892599" cy="649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0" cap="none" spc="0" normalizeH="0" baseline="0" noProof="0" dirty="0" smtClean="0">
                <a:ln>
                  <a:noFill/>
                </a:ln>
                <a:effectLst/>
                <a:uLnTx/>
                <a:uFillTx/>
                <a:latin typeface="+mj-lt"/>
                <a:ea typeface="+mj-ea"/>
                <a:cs typeface="+mj-cs"/>
              </a:rPr>
              <a:t>MORCEM</a:t>
            </a:r>
            <a:r>
              <a:rPr kumimoji="0" lang="es-ES" sz="1800" b="1" i="0" u="none" strike="noStrike" kern="0" cap="none" spc="0" normalizeH="0" baseline="30000" noProof="0" dirty="0" smtClean="0">
                <a:ln>
                  <a:noFill/>
                </a:ln>
                <a:effectLst/>
                <a:uLnTx/>
                <a:uFillTx/>
                <a:latin typeface="+mj-lt"/>
                <a:ea typeface="+mj-ea"/>
                <a:cs typeface="+mj-cs"/>
              </a:rPr>
              <a:t>®</a:t>
            </a:r>
            <a:r>
              <a:rPr kumimoji="0" lang="es-ES" sz="1800" b="1" i="0" u="none" strike="noStrike" kern="0" cap="none" spc="0" normalizeH="0" baseline="0" noProof="0" dirty="0" smtClean="0">
                <a:ln>
                  <a:noFill/>
                </a:ln>
                <a:effectLst/>
                <a:uLnTx/>
                <a:uFillTx/>
                <a:latin typeface="+mj-lt"/>
                <a:ea typeface="+mj-ea"/>
                <a:cs typeface="+mj-cs"/>
              </a:rPr>
              <a:t> GROUT 500</a:t>
            </a:r>
            <a:endParaRPr kumimoji="0" lang="es-ES" sz="1800" b="1" i="0" u="none" strike="noStrike" kern="0" cap="none" spc="0" normalizeH="0" baseline="0" noProof="0" dirty="0">
              <a:ln>
                <a:noFill/>
              </a:ln>
              <a:effectLst/>
              <a:uLnTx/>
              <a:uFillTx/>
              <a:latin typeface="+mj-lt"/>
              <a:ea typeface="+mj-ea"/>
              <a:cs typeface="+mj-cs"/>
            </a:endParaRPr>
          </a:p>
        </p:txBody>
      </p:sp>
      <p:pic>
        <p:nvPicPr>
          <p:cNvPr id="9" name="Picture 2"/>
          <p:cNvPicPr>
            <a:picLocks noChangeAspect="1" noChangeArrowheads="1"/>
          </p:cNvPicPr>
          <p:nvPr/>
        </p:nvPicPr>
        <p:blipFill>
          <a:blip r:embed="rId2" cstate="print"/>
          <a:srcRect/>
          <a:stretch>
            <a:fillRect/>
          </a:stretch>
        </p:blipFill>
        <p:spPr bwMode="auto">
          <a:xfrm>
            <a:off x="7596336" y="2132856"/>
            <a:ext cx="1080120" cy="187220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r>
              <a:rPr lang="es-ES" b="1" dirty="0" smtClean="0"/>
              <a:t>MORTERO DE ANCLAJE Y NIVELACIÓN</a:t>
            </a:r>
            <a:endParaRPr lang="es-ES" b="1" dirty="0"/>
          </a:p>
        </p:txBody>
      </p:sp>
      <p:sp>
        <p:nvSpPr>
          <p:cNvPr id="8" name="1 Título"/>
          <p:cNvSpPr txBox="1">
            <a:spLocks/>
          </p:cNvSpPr>
          <p:nvPr/>
        </p:nvSpPr>
        <p:spPr bwMode="auto">
          <a:xfrm>
            <a:off x="3347864" y="979513"/>
            <a:ext cx="2892599" cy="649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0" cap="none" spc="0" normalizeH="0" baseline="0" noProof="0" dirty="0" smtClean="0">
                <a:ln>
                  <a:noFill/>
                </a:ln>
                <a:effectLst/>
                <a:uLnTx/>
                <a:uFillTx/>
                <a:latin typeface="+mj-lt"/>
                <a:ea typeface="+mj-ea"/>
                <a:cs typeface="+mj-cs"/>
              </a:rPr>
              <a:t>MORCEM</a:t>
            </a:r>
            <a:r>
              <a:rPr kumimoji="0" lang="es-ES" sz="1800" b="1" i="0" u="none" strike="noStrike" kern="0" cap="none" spc="0" normalizeH="0" baseline="30000" noProof="0" dirty="0" smtClean="0">
                <a:ln>
                  <a:noFill/>
                </a:ln>
                <a:effectLst/>
                <a:uLnTx/>
                <a:uFillTx/>
                <a:latin typeface="+mj-lt"/>
                <a:ea typeface="+mj-ea"/>
                <a:cs typeface="+mj-cs"/>
              </a:rPr>
              <a:t>®</a:t>
            </a:r>
            <a:r>
              <a:rPr kumimoji="0" lang="es-ES" sz="1800" b="1" i="0" u="none" strike="noStrike" kern="0" cap="none" spc="0" normalizeH="0" baseline="0" noProof="0" dirty="0" smtClean="0">
                <a:ln>
                  <a:noFill/>
                </a:ln>
                <a:effectLst/>
                <a:uLnTx/>
                <a:uFillTx/>
                <a:latin typeface="+mj-lt"/>
                <a:ea typeface="+mj-ea"/>
                <a:cs typeface="+mj-cs"/>
              </a:rPr>
              <a:t> GROUT 500</a:t>
            </a:r>
            <a:endParaRPr kumimoji="0" lang="es-ES" sz="1800" b="1" i="0" u="none" strike="noStrike" kern="0" cap="none" spc="0" normalizeH="0" baseline="0" noProof="0" dirty="0">
              <a:ln>
                <a:noFill/>
              </a:ln>
              <a:effectLst/>
              <a:uLnTx/>
              <a:uFillTx/>
              <a:latin typeface="+mj-lt"/>
              <a:ea typeface="+mj-ea"/>
              <a:cs typeface="+mj-cs"/>
            </a:endParaRPr>
          </a:p>
        </p:txBody>
      </p:sp>
      <p:pic>
        <p:nvPicPr>
          <p:cNvPr id="46082" name="Picture 2" descr="Resultado de imagen de MORCEM GROUT"/>
          <p:cNvPicPr>
            <a:picLocks noChangeAspect="1" noChangeArrowheads="1"/>
          </p:cNvPicPr>
          <p:nvPr/>
        </p:nvPicPr>
        <p:blipFill>
          <a:blip r:embed="rId2" cstate="print"/>
          <a:srcRect/>
          <a:stretch>
            <a:fillRect/>
          </a:stretch>
        </p:blipFill>
        <p:spPr bwMode="auto">
          <a:xfrm>
            <a:off x="467544" y="1700808"/>
            <a:ext cx="3360373" cy="2520280"/>
          </a:xfrm>
          <a:prstGeom prst="rect">
            <a:avLst/>
          </a:prstGeom>
          <a:noFill/>
        </p:spPr>
      </p:pic>
      <p:pic>
        <p:nvPicPr>
          <p:cNvPr id="46083" name="Picture 3"/>
          <p:cNvPicPr>
            <a:picLocks noChangeAspect="1" noChangeArrowheads="1"/>
          </p:cNvPicPr>
          <p:nvPr/>
        </p:nvPicPr>
        <p:blipFill>
          <a:blip r:embed="rId3" cstate="print"/>
          <a:srcRect/>
          <a:stretch>
            <a:fillRect/>
          </a:stretch>
        </p:blipFill>
        <p:spPr bwMode="auto">
          <a:xfrm>
            <a:off x="2123728" y="2348880"/>
            <a:ext cx="2664296" cy="3384376"/>
          </a:xfrm>
          <a:prstGeom prst="rect">
            <a:avLst/>
          </a:prstGeom>
          <a:noFill/>
          <a:ln w="9525">
            <a:noFill/>
            <a:miter lim="800000"/>
            <a:headEnd/>
            <a:tailEnd/>
          </a:ln>
        </p:spPr>
      </p:pic>
      <p:pic>
        <p:nvPicPr>
          <p:cNvPr id="46084" name="Picture 4"/>
          <p:cNvPicPr>
            <a:picLocks noChangeAspect="1" noChangeArrowheads="1"/>
          </p:cNvPicPr>
          <p:nvPr/>
        </p:nvPicPr>
        <p:blipFill>
          <a:blip r:embed="rId4" cstate="print"/>
          <a:srcRect/>
          <a:stretch>
            <a:fillRect/>
          </a:stretch>
        </p:blipFill>
        <p:spPr bwMode="auto">
          <a:xfrm>
            <a:off x="3707904" y="1988840"/>
            <a:ext cx="4104456" cy="3058222"/>
          </a:xfrm>
          <a:prstGeom prst="rect">
            <a:avLst/>
          </a:prstGeom>
          <a:noFill/>
          <a:ln w="9525">
            <a:noFill/>
            <a:miter lim="800000"/>
            <a:headEnd/>
            <a:tailEnd/>
          </a:ln>
        </p:spPr>
      </p:pic>
      <p:pic>
        <p:nvPicPr>
          <p:cNvPr id="46085" name="Picture 5"/>
          <p:cNvPicPr>
            <a:picLocks noChangeAspect="1" noChangeArrowheads="1"/>
          </p:cNvPicPr>
          <p:nvPr/>
        </p:nvPicPr>
        <p:blipFill>
          <a:blip r:embed="rId5" cstate="print"/>
          <a:srcRect/>
          <a:stretch>
            <a:fillRect/>
          </a:stretch>
        </p:blipFill>
        <p:spPr bwMode="auto">
          <a:xfrm>
            <a:off x="3923928" y="2780928"/>
            <a:ext cx="4211096" cy="3147083"/>
          </a:xfrm>
          <a:prstGeom prst="rect">
            <a:avLst/>
          </a:prstGeom>
          <a:noFill/>
          <a:ln w="9525">
            <a:noFill/>
            <a:miter lim="800000"/>
            <a:headEnd/>
            <a:tailEnd/>
          </a:ln>
        </p:spPr>
      </p:pic>
      <p:pic>
        <p:nvPicPr>
          <p:cNvPr id="46087" name="Picture 7" descr="Resultado de imagen de PINTURA ANTICARBONATACION PUENTE HORMIGON"/>
          <p:cNvPicPr>
            <a:picLocks noChangeAspect="1" noChangeArrowheads="1"/>
          </p:cNvPicPr>
          <p:nvPr/>
        </p:nvPicPr>
        <p:blipFill>
          <a:blip r:embed="rId6" cstate="print"/>
          <a:srcRect/>
          <a:stretch>
            <a:fillRect/>
          </a:stretch>
        </p:blipFill>
        <p:spPr bwMode="auto">
          <a:xfrm>
            <a:off x="251520" y="2204864"/>
            <a:ext cx="8572500" cy="316835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¿QUIÉNES SOMOS?</a:t>
            </a:r>
            <a:endParaRPr lang="es-ES" b="1" dirty="0"/>
          </a:p>
        </p:txBody>
      </p:sp>
      <p:pic>
        <p:nvPicPr>
          <p:cNvPr id="2050" name="Picture 2"/>
          <p:cNvPicPr>
            <a:picLocks noChangeAspect="1" noChangeArrowheads="1"/>
          </p:cNvPicPr>
          <p:nvPr/>
        </p:nvPicPr>
        <p:blipFill>
          <a:blip r:embed="rId2" cstate="print"/>
          <a:srcRect/>
          <a:stretch>
            <a:fillRect/>
          </a:stretch>
        </p:blipFill>
        <p:spPr bwMode="auto">
          <a:xfrm>
            <a:off x="4283968" y="3140968"/>
            <a:ext cx="4392488" cy="2952328"/>
          </a:xfrm>
          <a:prstGeom prst="rect">
            <a:avLst/>
          </a:prstGeom>
          <a:noFill/>
          <a:ln w="9525">
            <a:noFill/>
            <a:miter lim="800000"/>
            <a:headEnd/>
            <a:tailEnd/>
          </a:ln>
        </p:spPr>
      </p:pic>
      <p:sp>
        <p:nvSpPr>
          <p:cNvPr id="5" name="4 CuadroTexto">
            <a:hlinkClick r:id="rId3" action="ppaction://hlinkfile"/>
          </p:cNvPr>
          <p:cNvSpPr txBox="1"/>
          <p:nvPr/>
        </p:nvSpPr>
        <p:spPr>
          <a:xfrm>
            <a:off x="179512" y="5944924"/>
            <a:ext cx="4176464" cy="292388"/>
          </a:xfrm>
          <a:prstGeom prst="rect">
            <a:avLst/>
          </a:prstGeom>
          <a:noFill/>
        </p:spPr>
        <p:txBody>
          <a:bodyPr wrap="square" rtlCol="0">
            <a:spAutoFit/>
          </a:bodyPr>
          <a:lstStyle/>
          <a:p>
            <a:pPr algn="ctr"/>
            <a:r>
              <a:rPr lang="es-ES" b="1" dirty="0" smtClean="0">
                <a:hlinkClick r:id="rId4" action="ppaction://hlinkfile"/>
              </a:rPr>
              <a:t>VÍDEO </a:t>
            </a:r>
            <a:r>
              <a:rPr lang="es-ES" b="1" dirty="0" smtClean="0">
                <a:hlinkClick r:id="rId4" action="ppaction://hlinkfile"/>
                <a:hlinkMouseOver r:id="rId3" action="ppaction://hlinkfile"/>
              </a:rPr>
              <a:t>CORPORATIVO</a:t>
            </a:r>
            <a:endParaRPr lang="es-ES" b="1" dirty="0"/>
          </a:p>
        </p:txBody>
      </p:sp>
      <p:pic>
        <p:nvPicPr>
          <p:cNvPr id="6" name="5 Imagen" descr="mapa españa.png"/>
          <p:cNvPicPr>
            <a:picLocks noChangeAspect="1"/>
          </p:cNvPicPr>
          <p:nvPr/>
        </p:nvPicPr>
        <p:blipFill>
          <a:blip r:embed="rId5" cstate="print"/>
          <a:stretch>
            <a:fillRect/>
          </a:stretch>
        </p:blipFill>
        <p:spPr>
          <a:xfrm>
            <a:off x="5148064" y="980728"/>
            <a:ext cx="2671460" cy="1942453"/>
          </a:xfrm>
          <a:prstGeom prst="rect">
            <a:avLst/>
          </a:prstGeom>
        </p:spPr>
      </p:pic>
      <p:sp>
        <p:nvSpPr>
          <p:cNvPr id="7" name="6 CuadroTexto"/>
          <p:cNvSpPr txBox="1"/>
          <p:nvPr/>
        </p:nvSpPr>
        <p:spPr>
          <a:xfrm>
            <a:off x="395536" y="1628800"/>
            <a:ext cx="3744416" cy="4713598"/>
          </a:xfrm>
          <a:prstGeom prst="rect">
            <a:avLst/>
          </a:prstGeom>
          <a:noFill/>
        </p:spPr>
        <p:txBody>
          <a:bodyPr wrap="square" rtlCol="0">
            <a:spAutoFit/>
          </a:bodyPr>
          <a:lstStyle/>
          <a:p>
            <a:pPr algn="just">
              <a:lnSpc>
                <a:spcPct val="140000"/>
              </a:lnSpc>
              <a:spcBef>
                <a:spcPts val="24"/>
              </a:spcBef>
            </a:pPr>
            <a:r>
              <a:rPr lang="es-ES" sz="1100" b="1" dirty="0" smtClean="0">
                <a:latin typeface="+mn-lt"/>
              </a:rPr>
              <a:t>Grupo Puma</a:t>
            </a:r>
            <a:r>
              <a:rPr lang="es-ES" sz="1100" dirty="0" smtClean="0">
                <a:latin typeface="+mn-lt"/>
              </a:rPr>
              <a:t> cuenta con veintiún centros de producción y distribución ubicados por toda la geografía española, dos en Argelia, uno en Francia, uno en Costa Rica y dos en Portugal, dotados con la más avanzada tecnología, para dar la mejor cobertura y servicio a nuestra gama de productos.</a:t>
            </a:r>
          </a:p>
          <a:p>
            <a:pPr marL="0" indent="0" algn="just">
              <a:lnSpc>
                <a:spcPct val="150000"/>
              </a:lnSpc>
              <a:buNone/>
            </a:pPr>
            <a:r>
              <a:rPr lang="es-ES" sz="1100" b="1" dirty="0" smtClean="0"/>
              <a:t>Grupo Puma</a:t>
            </a:r>
            <a:r>
              <a:rPr lang="es-ES" sz="1100" dirty="0" smtClean="0"/>
              <a:t> es un conjunto de empresas especializadas en el mundo de la construcción. Sus más de veinticinco años de experiencia y dedicación en el sector nos permite ofrecer una amplia gama de productos de excepcional y reconocida calidad, fruto de un cuidadoso estudio de sus componentes y cualidades. Gracias a ello lanzamos al mercado productos cuya relación calidad-precio es excelente.</a:t>
            </a:r>
          </a:p>
          <a:p>
            <a:pPr marL="0" indent="0" algn="just">
              <a:lnSpc>
                <a:spcPct val="150000"/>
              </a:lnSpc>
              <a:buNone/>
            </a:pPr>
            <a:r>
              <a:rPr lang="es-ES" sz="1100" dirty="0" smtClean="0"/>
              <a:t>Con una capacidad de producción de </a:t>
            </a:r>
            <a:r>
              <a:rPr lang="es-ES" sz="1100" b="1" dirty="0" smtClean="0"/>
              <a:t>más de 1.000.000 de toneladas/año</a:t>
            </a:r>
            <a:r>
              <a:rPr lang="es-ES" sz="1100" dirty="0" smtClean="0"/>
              <a:t>, </a:t>
            </a:r>
            <a:r>
              <a:rPr lang="es-ES" sz="1100" b="1" dirty="0" smtClean="0"/>
              <a:t>Grupo Puma</a:t>
            </a:r>
            <a:r>
              <a:rPr lang="es-ES" sz="1100" dirty="0" smtClean="0"/>
              <a:t> se consolida como el mayor fabricante de morteros de España.</a:t>
            </a:r>
          </a:p>
          <a:p>
            <a:pPr algn="just">
              <a:lnSpc>
                <a:spcPct val="140000"/>
              </a:lnSpc>
              <a:spcBef>
                <a:spcPts val="24"/>
              </a:spcBef>
            </a:pPr>
            <a:endParaRPr lang="es-ES" sz="1100" dirty="0" smtClean="0">
              <a:latin typeface="+mn-lt"/>
            </a:endParaRPr>
          </a:p>
          <a:p>
            <a:endParaRPr lang="es-ES" sz="1100" dirty="0" smtClean="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solidFill>
            <a:srgbClr val="002060"/>
          </a:solidFill>
        </p:spPr>
        <p:txBody>
          <a:bodyPr/>
          <a:lstStyle/>
          <a:p>
            <a:pPr algn="ctr">
              <a:buNone/>
            </a:pPr>
            <a:endParaRPr lang="es-ES" sz="1000" dirty="0" smtClean="0">
              <a:solidFill>
                <a:schemeClr val="bg1"/>
              </a:solidFill>
            </a:endParaRPr>
          </a:p>
          <a:p>
            <a:pPr algn="ctr">
              <a:buNone/>
            </a:pPr>
            <a:r>
              <a:rPr lang="es-ES" sz="4800" dirty="0" smtClean="0">
                <a:solidFill>
                  <a:schemeClr val="bg1"/>
                </a:solidFill>
              </a:rPr>
              <a:t>	</a:t>
            </a:r>
            <a:r>
              <a:rPr lang="es-ES" sz="4800" b="1" dirty="0" smtClean="0">
                <a:solidFill>
                  <a:schemeClr val="bg1"/>
                </a:solidFill>
              </a:rPr>
              <a:t>MATERIALES</a:t>
            </a:r>
          </a:p>
          <a:p>
            <a:pPr algn="ctr">
              <a:buNone/>
            </a:pPr>
            <a:r>
              <a:rPr lang="es-ES" sz="4800" b="1" dirty="0" smtClean="0">
                <a:solidFill>
                  <a:schemeClr val="bg1"/>
                </a:solidFill>
              </a:rPr>
              <a:t> KIT </a:t>
            </a:r>
          </a:p>
          <a:p>
            <a:pPr algn="ctr">
              <a:buNone/>
            </a:pPr>
            <a:r>
              <a:rPr lang="es-ES" sz="4800" b="1" dirty="0" smtClean="0">
                <a:solidFill>
                  <a:schemeClr val="bg1"/>
                </a:solidFill>
              </a:rPr>
              <a:t>GRUPO PUMA</a:t>
            </a:r>
          </a:p>
          <a:p>
            <a:pPr>
              <a:buNone/>
            </a:pPr>
            <a:endParaRPr lang="es-ES" dirty="0">
              <a:solidFill>
                <a:schemeClr val="bg1"/>
              </a:solidFill>
            </a:endParaRPr>
          </a:p>
        </p:txBody>
      </p:sp>
      <p:sp>
        <p:nvSpPr>
          <p:cNvPr id="4" name="1 Título"/>
          <p:cNvSpPr>
            <a:spLocks noGrp="1"/>
          </p:cNvSpPr>
          <p:nvPr>
            <p:ph type="title"/>
          </p:nvPr>
        </p:nvSpPr>
        <p:spPr/>
        <p:txBody>
          <a:bodyPr/>
          <a:lstStyle/>
          <a:p>
            <a:r>
              <a:rPr lang="es-ES" b="1" dirty="0" smtClean="0"/>
              <a:t>I CONCURSO GRUPO PUMA</a:t>
            </a:r>
            <a:endParaRPr lang="es-ES" b="1"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2" cstate="print"/>
          <a:srcRect/>
          <a:stretch>
            <a:fillRect/>
          </a:stretch>
        </p:blipFill>
        <p:spPr bwMode="auto">
          <a:xfrm>
            <a:off x="3131840" y="1916832"/>
            <a:ext cx="1348168" cy="1800200"/>
          </a:xfrm>
          <a:prstGeom prst="rect">
            <a:avLst/>
          </a:prstGeom>
          <a:noFill/>
          <a:ln w="9525">
            <a:noFill/>
            <a:miter lim="800000"/>
            <a:headEnd/>
            <a:tailEnd/>
          </a:ln>
        </p:spPr>
      </p:pic>
      <p:pic>
        <p:nvPicPr>
          <p:cNvPr id="19" name="Picture 4" descr="C:\Users\Antonia Segui\Documents\LINEA R\REUNIONES COMERCIALES\REUNION 24 ABRIL 2014\OK.jpg"/>
          <p:cNvPicPr>
            <a:picLocks noChangeAspect="1" noChangeArrowheads="1"/>
          </p:cNvPicPr>
          <p:nvPr/>
        </p:nvPicPr>
        <p:blipFill>
          <a:blip r:embed="rId3" cstate="print"/>
          <a:srcRect/>
          <a:stretch>
            <a:fillRect/>
          </a:stretch>
        </p:blipFill>
        <p:spPr bwMode="auto">
          <a:xfrm>
            <a:off x="467544" y="4941168"/>
            <a:ext cx="864096" cy="744931"/>
          </a:xfrm>
          <a:prstGeom prst="rect">
            <a:avLst/>
          </a:prstGeom>
          <a:noFill/>
        </p:spPr>
      </p:pic>
      <p:pic>
        <p:nvPicPr>
          <p:cNvPr id="18" name="Picture 4" descr="C:\Users\Antonia Segui\Documents\LINEA R\REUNIONES COMERCIALES\REUNION 24 ABRIL 2014\OK.jpg"/>
          <p:cNvPicPr>
            <a:picLocks noChangeAspect="1" noChangeArrowheads="1"/>
          </p:cNvPicPr>
          <p:nvPr/>
        </p:nvPicPr>
        <p:blipFill>
          <a:blip r:embed="rId3" cstate="print"/>
          <a:srcRect/>
          <a:stretch>
            <a:fillRect/>
          </a:stretch>
        </p:blipFill>
        <p:spPr bwMode="auto">
          <a:xfrm>
            <a:off x="467544" y="3645024"/>
            <a:ext cx="864096" cy="744931"/>
          </a:xfrm>
          <a:prstGeom prst="rect">
            <a:avLst/>
          </a:prstGeom>
          <a:noFill/>
        </p:spPr>
      </p:pic>
      <p:pic>
        <p:nvPicPr>
          <p:cNvPr id="15" name="Picture 4" descr="C:\Users\Antonia Segui\Documents\LINEA R\REUNIONES COMERCIALES\REUNION 24 ABRIL 2014\OK.jpg"/>
          <p:cNvPicPr>
            <a:picLocks noChangeAspect="1" noChangeArrowheads="1"/>
          </p:cNvPicPr>
          <p:nvPr/>
        </p:nvPicPr>
        <p:blipFill>
          <a:blip r:embed="rId3" cstate="print"/>
          <a:srcRect/>
          <a:stretch>
            <a:fillRect/>
          </a:stretch>
        </p:blipFill>
        <p:spPr bwMode="auto">
          <a:xfrm>
            <a:off x="467544" y="2324029"/>
            <a:ext cx="864096" cy="744931"/>
          </a:xfrm>
          <a:prstGeom prst="rect">
            <a:avLst/>
          </a:prstGeom>
          <a:noFill/>
        </p:spPr>
      </p:pic>
      <p:sp>
        <p:nvSpPr>
          <p:cNvPr id="3" name="2 Marcador de contenido"/>
          <p:cNvSpPr>
            <a:spLocks noGrp="1"/>
          </p:cNvSpPr>
          <p:nvPr>
            <p:ph idx="1"/>
          </p:nvPr>
        </p:nvSpPr>
        <p:spPr>
          <a:xfrm>
            <a:off x="-324544" y="1600200"/>
            <a:ext cx="6480720" cy="4525963"/>
          </a:xfrm>
        </p:spPr>
        <p:txBody>
          <a:bodyPr/>
          <a:lstStyle/>
          <a:p>
            <a:pPr>
              <a:buNone/>
            </a:pPr>
            <a:r>
              <a:rPr lang="es-ES" b="1" dirty="0" smtClean="0"/>
              <a:t>		MATERIALES A USAR:</a:t>
            </a:r>
          </a:p>
          <a:p>
            <a:pPr>
              <a:buNone/>
            </a:pPr>
            <a:endParaRPr lang="es-ES" dirty="0" smtClean="0"/>
          </a:p>
          <a:p>
            <a:pPr lvl="2">
              <a:buFont typeface="Wingdings" pitchFamily="2" charset="2"/>
              <a:buChar char="q"/>
            </a:pPr>
            <a:r>
              <a:rPr lang="es-ES" b="1" dirty="0" smtClean="0"/>
              <a:t>MORCEM</a:t>
            </a:r>
            <a:r>
              <a:rPr lang="es-ES" b="1" baseline="30000" dirty="0" smtClean="0"/>
              <a:t>®</a:t>
            </a:r>
            <a:r>
              <a:rPr lang="es-ES" b="1" dirty="0" smtClean="0"/>
              <a:t> DRY F:</a:t>
            </a:r>
          </a:p>
          <a:p>
            <a:pPr lvl="2">
              <a:buNone/>
            </a:pPr>
            <a:r>
              <a:rPr lang="es-ES" b="1" dirty="0" smtClean="0"/>
              <a:t> </a:t>
            </a:r>
          </a:p>
          <a:p>
            <a:pPr lvl="2">
              <a:buNone/>
            </a:pPr>
            <a:endParaRPr lang="es-ES" b="1" dirty="0" smtClean="0"/>
          </a:p>
          <a:p>
            <a:pPr lvl="2">
              <a:buFont typeface="Wingdings" pitchFamily="2" charset="2"/>
              <a:buChar char="q"/>
            </a:pPr>
            <a:r>
              <a:rPr lang="es-ES" b="1" dirty="0" smtClean="0"/>
              <a:t>MORCEM</a:t>
            </a:r>
            <a:r>
              <a:rPr lang="es-ES" b="1" baseline="30000" dirty="0" smtClean="0"/>
              <a:t>®</a:t>
            </a:r>
            <a:r>
              <a:rPr lang="es-ES" b="1" dirty="0" smtClean="0"/>
              <a:t> GROUT 500</a:t>
            </a:r>
          </a:p>
          <a:p>
            <a:pPr lvl="2">
              <a:buNone/>
            </a:pPr>
            <a:endParaRPr lang="es-ES" b="1" dirty="0" smtClean="0"/>
          </a:p>
          <a:p>
            <a:pPr lvl="2">
              <a:buFont typeface="Wingdings" pitchFamily="2" charset="2"/>
              <a:buChar char="q"/>
            </a:pPr>
            <a:endParaRPr lang="es-ES" b="1" dirty="0" smtClean="0"/>
          </a:p>
          <a:p>
            <a:pPr lvl="2">
              <a:buFont typeface="Wingdings" pitchFamily="2" charset="2"/>
              <a:buChar char="q"/>
            </a:pPr>
            <a:r>
              <a:rPr lang="es-ES" b="1" dirty="0" smtClean="0"/>
              <a:t>MORCEMREST</a:t>
            </a:r>
            <a:r>
              <a:rPr lang="es-ES" b="1" baseline="30000" dirty="0" smtClean="0"/>
              <a:t>®</a:t>
            </a:r>
            <a:r>
              <a:rPr lang="es-ES" b="1" dirty="0" smtClean="0"/>
              <a:t> ANTICARBONATACIÓN</a:t>
            </a:r>
            <a:endParaRPr lang="es-ES" b="1" dirty="0"/>
          </a:p>
        </p:txBody>
      </p:sp>
      <p:pic>
        <p:nvPicPr>
          <p:cNvPr id="21" name="Picture 1"/>
          <p:cNvPicPr>
            <a:picLocks noChangeAspect="1" noChangeArrowheads="1"/>
          </p:cNvPicPr>
          <p:nvPr/>
        </p:nvPicPr>
        <p:blipFill>
          <a:blip r:embed="rId4" cstate="print"/>
          <a:srcRect/>
          <a:stretch>
            <a:fillRect/>
          </a:stretch>
        </p:blipFill>
        <p:spPr bwMode="auto">
          <a:xfrm>
            <a:off x="4499992" y="3283198"/>
            <a:ext cx="1392034" cy="1369938"/>
          </a:xfrm>
          <a:prstGeom prst="rect">
            <a:avLst/>
          </a:prstGeom>
          <a:noFill/>
          <a:ln w="9525">
            <a:noFill/>
            <a:miter lim="800000"/>
            <a:headEnd/>
            <a:tailEnd/>
          </a:ln>
        </p:spPr>
      </p:pic>
      <p:sp>
        <p:nvSpPr>
          <p:cNvPr id="4" name="1 Título"/>
          <p:cNvSpPr>
            <a:spLocks noGrp="1"/>
          </p:cNvSpPr>
          <p:nvPr>
            <p:ph type="title"/>
          </p:nvPr>
        </p:nvSpPr>
        <p:spPr/>
        <p:txBody>
          <a:bodyPr/>
          <a:lstStyle/>
          <a:p>
            <a:r>
              <a:rPr lang="es-ES" b="1" dirty="0" smtClean="0"/>
              <a:t>I CONCURSO GRUPO PUMA</a:t>
            </a:r>
            <a:endParaRPr lang="es-ES" b="1" dirty="0"/>
          </a:p>
        </p:txBody>
      </p:sp>
      <p:sp>
        <p:nvSpPr>
          <p:cNvPr id="8" name="7 CuadroTexto"/>
          <p:cNvSpPr txBox="1"/>
          <p:nvPr/>
        </p:nvSpPr>
        <p:spPr>
          <a:xfrm>
            <a:off x="6516216" y="2632556"/>
            <a:ext cx="2232248" cy="292388"/>
          </a:xfrm>
          <a:prstGeom prst="rect">
            <a:avLst/>
          </a:prstGeom>
          <a:solidFill>
            <a:srgbClr val="002060"/>
          </a:solidFill>
        </p:spPr>
        <p:txBody>
          <a:bodyPr wrap="square" rtlCol="0">
            <a:spAutoFit/>
          </a:bodyPr>
          <a:lstStyle/>
          <a:p>
            <a:pPr algn="ctr"/>
            <a:r>
              <a:rPr lang="es-ES" b="1" dirty="0" smtClean="0">
                <a:solidFill>
                  <a:schemeClr val="bg1"/>
                </a:solidFill>
              </a:rPr>
              <a:t>PARA IMPERMEABILIZAR</a:t>
            </a:r>
            <a:endParaRPr lang="es-ES" b="1" dirty="0">
              <a:solidFill>
                <a:schemeClr val="bg1"/>
              </a:solidFill>
            </a:endParaRPr>
          </a:p>
        </p:txBody>
      </p:sp>
      <p:sp>
        <p:nvSpPr>
          <p:cNvPr id="11" name="10 CuadroTexto"/>
          <p:cNvSpPr txBox="1"/>
          <p:nvPr/>
        </p:nvSpPr>
        <p:spPr>
          <a:xfrm>
            <a:off x="6732240" y="3928700"/>
            <a:ext cx="2016224" cy="292388"/>
          </a:xfrm>
          <a:prstGeom prst="rect">
            <a:avLst/>
          </a:prstGeom>
          <a:solidFill>
            <a:srgbClr val="002060"/>
          </a:solidFill>
        </p:spPr>
        <p:txBody>
          <a:bodyPr wrap="square" rtlCol="0">
            <a:spAutoFit/>
          </a:bodyPr>
          <a:lstStyle/>
          <a:p>
            <a:pPr algn="ctr"/>
            <a:r>
              <a:rPr lang="es-ES" b="1" dirty="0" smtClean="0">
                <a:solidFill>
                  <a:schemeClr val="bg1"/>
                </a:solidFill>
              </a:rPr>
              <a:t>PARA ENCOFRAR</a:t>
            </a:r>
          </a:p>
        </p:txBody>
      </p:sp>
      <p:sp>
        <p:nvSpPr>
          <p:cNvPr id="17" name="16 CuadroTexto"/>
          <p:cNvSpPr txBox="1"/>
          <p:nvPr/>
        </p:nvSpPr>
        <p:spPr>
          <a:xfrm>
            <a:off x="6732240" y="5224844"/>
            <a:ext cx="2016224" cy="292388"/>
          </a:xfrm>
          <a:prstGeom prst="rect">
            <a:avLst/>
          </a:prstGeom>
          <a:solidFill>
            <a:srgbClr val="002060"/>
          </a:solidFill>
        </p:spPr>
        <p:txBody>
          <a:bodyPr wrap="square" rtlCol="0">
            <a:spAutoFit/>
          </a:bodyPr>
          <a:lstStyle/>
          <a:p>
            <a:pPr algn="ctr"/>
            <a:r>
              <a:rPr lang="es-ES" b="1" dirty="0" smtClean="0">
                <a:solidFill>
                  <a:schemeClr val="bg1"/>
                </a:solidFill>
              </a:rPr>
              <a:t>PARA PROTEGER</a:t>
            </a:r>
          </a:p>
        </p:txBody>
      </p:sp>
      <p:pic>
        <p:nvPicPr>
          <p:cNvPr id="22" name="Picture 2"/>
          <p:cNvPicPr>
            <a:picLocks noChangeAspect="1" noChangeArrowheads="1"/>
          </p:cNvPicPr>
          <p:nvPr/>
        </p:nvPicPr>
        <p:blipFill>
          <a:blip r:embed="rId5" cstate="print"/>
          <a:srcRect/>
          <a:stretch>
            <a:fillRect/>
          </a:stretch>
        </p:blipFill>
        <p:spPr bwMode="auto">
          <a:xfrm>
            <a:off x="5724128" y="4293096"/>
            <a:ext cx="1008112" cy="18722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r>
              <a:rPr lang="es-ES" b="1" dirty="0" smtClean="0"/>
              <a:t>I CONCURSO GRUPO PUMA</a:t>
            </a:r>
            <a:endParaRPr lang="es-ES" b="1" dirty="0"/>
          </a:p>
        </p:txBody>
      </p:sp>
      <p:pic>
        <p:nvPicPr>
          <p:cNvPr id="12290" name="Picture 2" descr="Resultado de imagen de PUENTE HORMIGON"/>
          <p:cNvPicPr>
            <a:picLocks noChangeAspect="1" noChangeArrowheads="1"/>
          </p:cNvPicPr>
          <p:nvPr/>
        </p:nvPicPr>
        <p:blipFill>
          <a:blip r:embed="rId2" cstate="print"/>
          <a:srcRect/>
          <a:stretch>
            <a:fillRect/>
          </a:stretch>
        </p:blipFill>
        <p:spPr bwMode="auto">
          <a:xfrm>
            <a:off x="379236" y="1700808"/>
            <a:ext cx="8369228" cy="4032448"/>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34888" y="2132856"/>
            <a:ext cx="8229600" cy="4525963"/>
          </a:xfrm>
        </p:spPr>
        <p:txBody>
          <a:bodyPr/>
          <a:lstStyle/>
          <a:p>
            <a:pPr>
              <a:buNone/>
            </a:pPr>
            <a:r>
              <a:rPr lang="es-ES" b="1" dirty="0" smtClean="0"/>
              <a:t>PREMIOS:</a:t>
            </a:r>
          </a:p>
          <a:p>
            <a:pPr>
              <a:buNone/>
            </a:pPr>
            <a:endParaRPr lang="es-ES" b="1" dirty="0" smtClean="0"/>
          </a:p>
          <a:p>
            <a:r>
              <a:rPr lang="es-ES" b="1" dirty="0" smtClean="0"/>
              <a:t>PRIMER PREMIO: 400 €</a:t>
            </a:r>
          </a:p>
          <a:p>
            <a:r>
              <a:rPr lang="es-ES" b="1" dirty="0" smtClean="0"/>
              <a:t>SEGUNDO PREMIO: 200 €</a:t>
            </a:r>
          </a:p>
          <a:p>
            <a:pPr>
              <a:buNone/>
            </a:pPr>
            <a:endParaRPr lang="es-ES" dirty="0" smtClean="0"/>
          </a:p>
          <a:p>
            <a:pPr>
              <a:buNone/>
            </a:pPr>
            <a:endParaRPr lang="es-ES" dirty="0"/>
          </a:p>
        </p:txBody>
      </p:sp>
      <p:sp>
        <p:nvSpPr>
          <p:cNvPr id="4" name="1 Título"/>
          <p:cNvSpPr>
            <a:spLocks noGrp="1"/>
          </p:cNvSpPr>
          <p:nvPr>
            <p:ph type="title"/>
          </p:nvPr>
        </p:nvSpPr>
        <p:spPr/>
        <p:txBody>
          <a:bodyPr/>
          <a:lstStyle/>
          <a:p>
            <a:r>
              <a:rPr lang="es-ES" b="1" dirty="0" smtClean="0"/>
              <a:t>I CONCURSO GRUPO PUMA</a:t>
            </a:r>
            <a:endParaRPr lang="es-ES" b="1" dirty="0"/>
          </a:p>
        </p:txBody>
      </p:sp>
      <p:pic>
        <p:nvPicPr>
          <p:cNvPr id="4098" name="Picture 2"/>
          <p:cNvPicPr>
            <a:picLocks noChangeAspect="1" noChangeArrowheads="1"/>
          </p:cNvPicPr>
          <p:nvPr/>
        </p:nvPicPr>
        <p:blipFill>
          <a:blip r:embed="rId2" cstate="print"/>
          <a:srcRect/>
          <a:stretch>
            <a:fillRect/>
          </a:stretch>
        </p:blipFill>
        <p:spPr bwMode="auto">
          <a:xfrm>
            <a:off x="4594347" y="2420888"/>
            <a:ext cx="1590675" cy="199072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6466555" y="2420888"/>
            <a:ext cx="1489821" cy="201622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59024" y="1600201"/>
            <a:ext cx="5493296" cy="460648"/>
          </a:xfrm>
        </p:spPr>
        <p:txBody>
          <a:bodyPr/>
          <a:lstStyle/>
          <a:p>
            <a:pPr>
              <a:buNone/>
            </a:pPr>
            <a:r>
              <a:rPr lang="es-ES" b="1" dirty="0" smtClean="0"/>
              <a:t>DIPLOMA PARA TODOS LOS PARTICIPANTES </a:t>
            </a:r>
            <a:endParaRPr lang="es-ES" dirty="0" smtClean="0"/>
          </a:p>
          <a:p>
            <a:pPr>
              <a:buNone/>
            </a:pPr>
            <a:endParaRPr lang="es-ES" dirty="0" smtClean="0"/>
          </a:p>
          <a:p>
            <a:pPr>
              <a:buNone/>
            </a:pPr>
            <a:endParaRPr lang="es-ES" dirty="0"/>
          </a:p>
        </p:txBody>
      </p:sp>
      <p:pic>
        <p:nvPicPr>
          <p:cNvPr id="51202" name="Picture 2"/>
          <p:cNvPicPr>
            <a:picLocks noChangeAspect="1" noChangeArrowheads="1"/>
          </p:cNvPicPr>
          <p:nvPr/>
        </p:nvPicPr>
        <p:blipFill>
          <a:blip r:embed="rId2" cstate="print"/>
          <a:srcRect l="17983" t="11438" r="17266" b="6250"/>
          <a:stretch>
            <a:fillRect/>
          </a:stretch>
        </p:blipFill>
        <p:spPr bwMode="auto">
          <a:xfrm>
            <a:off x="827584" y="2348880"/>
            <a:ext cx="4824536" cy="3448088"/>
          </a:xfrm>
          <a:prstGeom prst="rect">
            <a:avLst/>
          </a:prstGeom>
          <a:noFill/>
          <a:ln w="9525">
            <a:noFill/>
            <a:miter lim="800000"/>
            <a:headEnd/>
            <a:tailEnd/>
          </a:ln>
        </p:spPr>
      </p:pic>
      <p:sp>
        <p:nvSpPr>
          <p:cNvPr id="51204" name="AutoShape 4" descr="Resultado de imagen de DIPLOMA"/>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1206" name="AutoShape 6" descr="Resultado de imagen de DIPLOMA"/>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1208" name="Picture 8" descr="Resultado de imagen de DIPLOMA">
            <a:hlinkClick r:id="rId3"/>
          </p:cNvPr>
          <p:cNvPicPr>
            <a:picLocks noChangeAspect="1" noChangeArrowheads="1"/>
          </p:cNvPicPr>
          <p:nvPr/>
        </p:nvPicPr>
        <p:blipFill>
          <a:blip r:embed="rId4" cstate="print"/>
          <a:srcRect/>
          <a:stretch>
            <a:fillRect/>
          </a:stretch>
        </p:blipFill>
        <p:spPr bwMode="auto">
          <a:xfrm>
            <a:off x="5652120" y="3212976"/>
            <a:ext cx="3120281" cy="1289970"/>
          </a:xfrm>
          <a:prstGeom prst="rect">
            <a:avLst/>
          </a:prstGeom>
          <a:noFill/>
        </p:spPr>
      </p:pic>
      <p:sp>
        <p:nvSpPr>
          <p:cNvPr id="8" name="1 Título"/>
          <p:cNvSpPr>
            <a:spLocks noGrp="1"/>
          </p:cNvSpPr>
          <p:nvPr>
            <p:ph type="title"/>
          </p:nvPr>
        </p:nvSpPr>
        <p:spPr/>
        <p:txBody>
          <a:bodyPr/>
          <a:lstStyle/>
          <a:p>
            <a:r>
              <a:rPr lang="es-ES" b="1" dirty="0" smtClean="0"/>
              <a:t>I CONCURSO GRUPO PUMA</a:t>
            </a:r>
            <a:endParaRPr lang="es-ES" b="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51720" y="1600201"/>
            <a:ext cx="5637312" cy="532656"/>
          </a:xfrm>
        </p:spPr>
        <p:txBody>
          <a:bodyPr/>
          <a:lstStyle/>
          <a:p>
            <a:pPr>
              <a:buNone/>
            </a:pPr>
            <a:r>
              <a:rPr lang="es-ES" b="1" dirty="0" smtClean="0"/>
              <a:t>DIFUSIÓN EN NUESTRA WEB Y OTRAS REDES</a:t>
            </a:r>
            <a:endParaRPr lang="es-ES" b="1" dirty="0"/>
          </a:p>
        </p:txBody>
      </p:sp>
      <p:sp>
        <p:nvSpPr>
          <p:cNvPr id="4" name="1 Título"/>
          <p:cNvSpPr>
            <a:spLocks noGrp="1"/>
          </p:cNvSpPr>
          <p:nvPr>
            <p:ph type="title"/>
          </p:nvPr>
        </p:nvSpPr>
        <p:spPr/>
        <p:txBody>
          <a:bodyPr/>
          <a:lstStyle/>
          <a:p>
            <a:r>
              <a:rPr lang="es-ES" b="1" dirty="0" smtClean="0"/>
              <a:t>I CONCURSO GRUPO PUMA</a:t>
            </a:r>
            <a:endParaRPr lang="es-ES" b="1" dirty="0"/>
          </a:p>
        </p:txBody>
      </p:sp>
      <p:pic>
        <p:nvPicPr>
          <p:cNvPr id="52225" name="Picture 1"/>
          <p:cNvPicPr>
            <a:picLocks noChangeAspect="1" noChangeArrowheads="1"/>
          </p:cNvPicPr>
          <p:nvPr/>
        </p:nvPicPr>
        <p:blipFill>
          <a:blip r:embed="rId2" cstate="print"/>
          <a:srcRect t="8485" r="129" b="9803"/>
          <a:stretch>
            <a:fillRect/>
          </a:stretch>
        </p:blipFill>
        <p:spPr bwMode="auto">
          <a:xfrm>
            <a:off x="611560" y="2177501"/>
            <a:ext cx="7886441" cy="36277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p:txBody>
          <a:bodyPr/>
          <a:lstStyle/>
          <a:p>
            <a:r>
              <a:rPr lang="es-ES" b="1" dirty="0" smtClean="0"/>
              <a:t>I CONCURSO GRUPO PUMA</a:t>
            </a:r>
            <a:endParaRPr lang="es-ES" b="1" dirty="0"/>
          </a:p>
        </p:txBody>
      </p:sp>
      <p:pic>
        <p:nvPicPr>
          <p:cNvPr id="8" name="Picture 2" descr="C:\Users\Gema de Benito\Pictures\CONCURSO\ENTREGA DE PREMIOS\IMG_0023.JPG"/>
          <p:cNvPicPr>
            <a:picLocks noGrp="1" noChangeAspect="1" noChangeArrowheads="1"/>
          </p:cNvPicPr>
          <p:nvPr>
            <p:ph idx="1"/>
          </p:nvPr>
        </p:nvPicPr>
        <p:blipFill>
          <a:blip r:embed="rId2" cstate="print"/>
          <a:srcRect/>
          <a:stretch>
            <a:fillRect/>
          </a:stretch>
        </p:blipFill>
        <p:spPr bwMode="auto">
          <a:xfrm>
            <a:off x="1554105" y="1600200"/>
            <a:ext cx="6035790" cy="4525963"/>
          </a:xfrm>
          <a:prstGeom prst="rect">
            <a:avLst/>
          </a:prstGeom>
          <a:noFill/>
        </p:spPr>
      </p:pic>
      <p:sp>
        <p:nvSpPr>
          <p:cNvPr id="9" name="8 Rectángulo"/>
          <p:cNvSpPr/>
          <p:nvPr/>
        </p:nvSpPr>
        <p:spPr bwMode="auto">
          <a:xfrm>
            <a:off x="2627784" y="1700808"/>
            <a:ext cx="3888432" cy="720080"/>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3600" b="1" dirty="0" smtClean="0">
                <a:solidFill>
                  <a:schemeClr val="bg1"/>
                </a:solidFill>
              </a:rPr>
              <a:t>¡¡PARTICIPA!!</a:t>
            </a:r>
            <a:endParaRPr kumimoji="0" lang="es-ES" sz="3600" b="1" i="0" u="none" strike="noStrike" cap="none" normalizeH="0" baseline="0" dirty="0" smtClean="0">
              <a:ln>
                <a:noFill/>
              </a:ln>
              <a:solidFill>
                <a:schemeClr val="bg1"/>
              </a:solidFill>
              <a:effectLst/>
              <a:latin typeface="Arial"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ES"/>
          </a:p>
        </p:txBody>
      </p:sp>
      <p:pic>
        <p:nvPicPr>
          <p:cNvPr id="4" name="Picture 9" descr="C:\Users\Gema de Benito\Desktop\GEMMA 2014\MOVIL\Download\logo negativo.jpg">
            <a:hlinkClick r:id="rId2" action="ppaction://hlinkfile"/>
          </p:cNvPr>
          <p:cNvPicPr>
            <a:picLocks noChangeAspect="1" noChangeArrowheads="1"/>
          </p:cNvPicPr>
          <p:nvPr/>
        </p:nvPicPr>
        <p:blipFill>
          <a:blip r:embed="rId3" cstate="print"/>
          <a:srcRect/>
          <a:stretch>
            <a:fillRect/>
          </a:stretch>
        </p:blipFill>
        <p:spPr bwMode="auto">
          <a:xfrm>
            <a:off x="1365349" y="1600200"/>
            <a:ext cx="6413301" cy="4525963"/>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31640" y="662831"/>
            <a:ext cx="6552728" cy="1470025"/>
          </a:xfrm>
        </p:spPr>
        <p:txBody>
          <a:bodyPr/>
          <a:lstStyle/>
          <a:p>
            <a:pPr algn="ctr"/>
            <a:r>
              <a:rPr lang="es-ES" sz="3200" b="1" dirty="0" smtClean="0">
                <a:solidFill>
                  <a:srgbClr val="002060"/>
                </a:solidFill>
                <a:cs typeface="Calibri" pitchFamily="34" charset="0"/>
              </a:rPr>
              <a:t>I CONCURSO INGENIEROS GRUPO PUMA</a:t>
            </a:r>
            <a:endParaRPr lang="es-ES" sz="3200" b="1" dirty="0">
              <a:solidFill>
                <a:srgbClr val="002060"/>
              </a:solidFill>
              <a:cs typeface="Calibr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2555776" y="1988839"/>
            <a:ext cx="4032448" cy="411235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496" y="1700808"/>
            <a:ext cx="10513168" cy="864096"/>
          </a:xfrm>
        </p:spPr>
        <p:txBody>
          <a:bodyPr/>
          <a:lstStyle/>
          <a:p>
            <a:pPr>
              <a:buNone/>
            </a:pPr>
            <a:r>
              <a:rPr lang="es-ES" sz="1200" b="1" dirty="0" smtClean="0"/>
              <a:t>	DESDE NUESTRA  PÁGINA WEB: </a:t>
            </a:r>
            <a:r>
              <a:rPr lang="es-ES" sz="1200" b="1" dirty="0" smtClean="0">
                <a:hlinkClick r:id="rId2"/>
              </a:rPr>
              <a:t>www.grupopuma.com</a:t>
            </a:r>
            <a:r>
              <a:rPr lang="es-ES" sz="1200" b="1" dirty="0" smtClean="0"/>
              <a:t>, SECCIÓN NOTICIAS, PODRÁS ACCEDER A LAS BASES</a:t>
            </a:r>
          </a:p>
          <a:p>
            <a:pPr>
              <a:buNone/>
            </a:pPr>
            <a:endParaRPr lang="es-ES" sz="1200" b="1" dirty="0" smtClean="0"/>
          </a:p>
          <a:p>
            <a:pPr>
              <a:buNone/>
            </a:pPr>
            <a:endParaRPr lang="es-ES" sz="1200" b="1" dirty="0" smtClean="0"/>
          </a:p>
          <a:p>
            <a:pPr>
              <a:buNone/>
            </a:pPr>
            <a:endParaRPr lang="es-ES" sz="1200" b="1" dirty="0" smtClean="0"/>
          </a:p>
          <a:p>
            <a:pPr>
              <a:buNone/>
            </a:pPr>
            <a:endParaRPr lang="es-ES" sz="1200" b="1" dirty="0" smtClean="0"/>
          </a:p>
          <a:p>
            <a:pPr>
              <a:buNone/>
            </a:pPr>
            <a:endParaRPr lang="es-ES" sz="2400" b="1" dirty="0" smtClean="0">
              <a:solidFill>
                <a:srgbClr val="FFC000"/>
              </a:solidFill>
            </a:endParaRPr>
          </a:p>
          <a:p>
            <a:pPr>
              <a:buNone/>
            </a:pPr>
            <a:endParaRPr lang="es-ES" dirty="0"/>
          </a:p>
        </p:txBody>
      </p:sp>
      <p:sp>
        <p:nvSpPr>
          <p:cNvPr id="5" name="1 Título"/>
          <p:cNvSpPr>
            <a:spLocks noGrp="1"/>
          </p:cNvSpPr>
          <p:nvPr>
            <p:ph type="title"/>
          </p:nvPr>
        </p:nvSpPr>
        <p:spPr/>
        <p:txBody>
          <a:bodyPr/>
          <a:lstStyle/>
          <a:p>
            <a:r>
              <a:rPr lang="es-ES" b="1" dirty="0" smtClean="0"/>
              <a:t>I CONCURSO GRUPO PUMA</a:t>
            </a:r>
            <a:endParaRPr lang="es-ES" b="1" dirty="0"/>
          </a:p>
        </p:txBody>
      </p:sp>
      <p:pic>
        <p:nvPicPr>
          <p:cNvPr id="1026" name="Picture 2"/>
          <p:cNvPicPr>
            <a:picLocks noChangeAspect="1" noChangeArrowheads="1"/>
          </p:cNvPicPr>
          <p:nvPr/>
        </p:nvPicPr>
        <p:blipFill>
          <a:blip r:embed="rId3" cstate="print"/>
          <a:srcRect/>
          <a:stretch>
            <a:fillRect/>
          </a:stretch>
        </p:blipFill>
        <p:spPr bwMode="auto">
          <a:xfrm>
            <a:off x="2267744" y="2132856"/>
            <a:ext cx="4392488" cy="377985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I CONCURSO GRUPO PUMA</a:t>
            </a:r>
            <a:endParaRPr lang="es-ES" b="1" dirty="0"/>
          </a:p>
        </p:txBody>
      </p:sp>
      <p:pic>
        <p:nvPicPr>
          <p:cNvPr id="3" name="Picture 2"/>
          <p:cNvPicPr>
            <a:picLocks noChangeAspect="1" noChangeArrowheads="1"/>
          </p:cNvPicPr>
          <p:nvPr/>
        </p:nvPicPr>
        <p:blipFill>
          <a:blip r:embed="rId2" cstate="print"/>
          <a:srcRect/>
          <a:stretch>
            <a:fillRect/>
          </a:stretch>
        </p:blipFill>
        <p:spPr bwMode="auto">
          <a:xfrm>
            <a:off x="323528" y="1268760"/>
            <a:ext cx="4320480" cy="4536504"/>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4860032" y="1005464"/>
            <a:ext cx="3672408" cy="5132455"/>
          </a:xfrm>
          <a:prstGeom prst="rect">
            <a:avLst/>
          </a:prstGeom>
          <a:noFill/>
          <a:ln w="9525">
            <a:noFill/>
            <a:miter lim="800000"/>
            <a:headEnd/>
            <a:tailEnd/>
          </a:ln>
        </p:spPr>
      </p:pic>
      <p:sp>
        <p:nvSpPr>
          <p:cNvPr id="8" name="7 Rectángulo"/>
          <p:cNvSpPr/>
          <p:nvPr/>
        </p:nvSpPr>
        <p:spPr bwMode="auto">
          <a:xfrm>
            <a:off x="323528" y="1268760"/>
            <a:ext cx="4320480" cy="453650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300" b="0" i="0" u="none" strike="noStrike" cap="none" normalizeH="0" baseline="0" smtClean="0">
              <a:ln>
                <a:noFill/>
              </a:ln>
              <a:solidFill>
                <a:schemeClr val="tx1"/>
              </a:solidFill>
              <a:effectLst/>
              <a:latin typeface="Arial" charset="0"/>
            </a:endParaRPr>
          </a:p>
        </p:txBody>
      </p:sp>
      <p:cxnSp>
        <p:nvCxnSpPr>
          <p:cNvPr id="11" name="10 Conector recto"/>
          <p:cNvCxnSpPr>
            <a:stCxn id="8" idx="0"/>
            <a:endCxn id="8" idx="2"/>
          </p:cNvCxnSpPr>
          <p:nvPr/>
        </p:nvCxnSpPr>
        <p:spPr bwMode="auto">
          <a:xfrm>
            <a:off x="2483768" y="1268760"/>
            <a:ext cx="0" cy="45365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bwMode="auto">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4400" b="1" dirty="0" smtClean="0">
                <a:solidFill>
                  <a:schemeClr val="bg1"/>
                </a:solidFill>
              </a:rPr>
              <a:t>ESENCIA DEL CONCURSO: </a:t>
            </a:r>
          </a:p>
          <a:p>
            <a:pPr marL="0" marR="0" indent="0" algn="ctr" defTabSz="914400" rtl="0" eaLnBrk="1" fontAlgn="base" latinLnBrk="0" hangingPunct="1">
              <a:lnSpc>
                <a:spcPct val="100000"/>
              </a:lnSpc>
              <a:spcBef>
                <a:spcPct val="0"/>
              </a:spcBef>
              <a:spcAft>
                <a:spcPct val="0"/>
              </a:spcAft>
              <a:buClrTx/>
              <a:buSzTx/>
              <a:buFontTx/>
              <a:buNone/>
              <a:tabLst/>
            </a:pPr>
            <a:r>
              <a:rPr lang="es-ES" sz="4400" b="1" dirty="0" smtClean="0">
                <a:solidFill>
                  <a:schemeClr val="bg1"/>
                </a:solidFill>
              </a:rPr>
              <a:t>USANDO NUESTROS MATERIALES CREAR UNA MAQUETA</a:t>
            </a:r>
            <a:endParaRPr kumimoji="0" lang="es-ES" sz="4400" b="1" i="0" u="none" strike="noStrike" cap="none" normalizeH="0" baseline="0" dirty="0" smtClean="0">
              <a:ln>
                <a:noFill/>
              </a:ln>
              <a:solidFill>
                <a:schemeClr val="bg1"/>
              </a:solidFill>
              <a:effectLst/>
              <a:latin typeface="Arial" charset="0"/>
            </a:endParaRPr>
          </a:p>
        </p:txBody>
      </p:sp>
      <p:sp>
        <p:nvSpPr>
          <p:cNvPr id="8" name="1 Título"/>
          <p:cNvSpPr>
            <a:spLocks noGrp="1"/>
          </p:cNvSpPr>
          <p:nvPr>
            <p:ph type="title"/>
          </p:nvPr>
        </p:nvSpPr>
        <p:spPr/>
        <p:txBody>
          <a:bodyPr/>
          <a:lstStyle/>
          <a:p>
            <a:r>
              <a:rPr lang="es-ES" b="1" dirty="0" smtClean="0"/>
              <a:t>I CONCURSO GRUPO PUMA</a:t>
            </a:r>
            <a:endParaRPr lang="es-ES" b="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302840" y="1135285"/>
            <a:ext cx="8229600" cy="4525963"/>
          </a:xfrm>
        </p:spPr>
        <p:txBody>
          <a:bodyPr/>
          <a:lstStyle/>
          <a:p>
            <a:pPr>
              <a:buNone/>
            </a:pPr>
            <a:r>
              <a:rPr lang="es-ES" dirty="0" smtClean="0"/>
              <a:t>		    					Años anteriores...</a:t>
            </a:r>
          </a:p>
          <a:p>
            <a:pPr>
              <a:buNone/>
            </a:pPr>
            <a:endParaRPr lang="es-ES" b="1" dirty="0" smtClean="0"/>
          </a:p>
          <a:p>
            <a:pPr>
              <a:buNone/>
            </a:pPr>
            <a:endParaRPr lang="es-ES" b="1" dirty="0" smtClean="0"/>
          </a:p>
          <a:p>
            <a:pPr>
              <a:lnSpc>
                <a:spcPct val="100000"/>
              </a:lnSpc>
              <a:buNone/>
            </a:pPr>
            <a:r>
              <a:rPr lang="es-ES" b="1" dirty="0" smtClean="0"/>
              <a:t>Proyecto</a:t>
            </a:r>
          </a:p>
          <a:p>
            <a:pPr>
              <a:lnSpc>
                <a:spcPct val="100000"/>
              </a:lnSpc>
              <a:buNone/>
            </a:pPr>
            <a:r>
              <a:rPr lang="es-ES" b="1" dirty="0" smtClean="0"/>
              <a:t>SPA</a:t>
            </a:r>
          </a:p>
          <a:p>
            <a:pPr>
              <a:buNone/>
            </a:pPr>
            <a:endParaRPr lang="es-ES" b="1" dirty="0" smtClean="0"/>
          </a:p>
          <a:p>
            <a:pPr>
              <a:buNone/>
            </a:pPr>
            <a:endParaRPr lang="es-ES" b="1" dirty="0" smtClean="0"/>
          </a:p>
          <a:p>
            <a:pPr>
              <a:buNone/>
            </a:pPr>
            <a:endParaRPr lang="es-ES" b="1" dirty="0" smtClean="0"/>
          </a:p>
          <a:p>
            <a:pPr>
              <a:lnSpc>
                <a:spcPct val="100000"/>
              </a:lnSpc>
              <a:buNone/>
            </a:pPr>
            <a:r>
              <a:rPr lang="es-ES" b="1" dirty="0" smtClean="0"/>
              <a:t>Proyecto </a:t>
            </a:r>
          </a:p>
          <a:p>
            <a:pPr>
              <a:lnSpc>
                <a:spcPct val="100000"/>
              </a:lnSpc>
              <a:buNone/>
            </a:pPr>
            <a:r>
              <a:rPr lang="es-ES" b="1" dirty="0" smtClean="0"/>
              <a:t>ATRACCIÓN ACUÁTICA</a:t>
            </a:r>
          </a:p>
          <a:p>
            <a:pPr>
              <a:buNone/>
            </a:pPr>
            <a:endParaRPr lang="es-ES" dirty="0"/>
          </a:p>
        </p:txBody>
      </p:sp>
      <p:sp>
        <p:nvSpPr>
          <p:cNvPr id="7" name="1 Título"/>
          <p:cNvSpPr>
            <a:spLocks noGrp="1"/>
          </p:cNvSpPr>
          <p:nvPr>
            <p:ph type="title"/>
          </p:nvPr>
        </p:nvSpPr>
        <p:spPr/>
        <p:txBody>
          <a:bodyPr/>
          <a:lstStyle/>
          <a:p>
            <a:r>
              <a:rPr lang="es-ES" b="1" dirty="0" smtClean="0"/>
              <a:t>I CONCURSO GRUPO PUMA</a:t>
            </a:r>
            <a:endParaRPr lang="es-ES" b="1" dirty="0"/>
          </a:p>
        </p:txBody>
      </p:sp>
      <p:pic>
        <p:nvPicPr>
          <p:cNvPr id="5123" name="Picture 3" descr="C:\Users\Gema de Benito\Pictures\FERIA DE CONSTRUARQ\maquetas puma concurso\EXPOSICION MAQUETAS GRUPO PUMA CONCURSO\20150519_101228.jpg"/>
          <p:cNvPicPr>
            <a:picLocks noChangeAspect="1" noChangeArrowheads="1"/>
          </p:cNvPicPr>
          <p:nvPr/>
        </p:nvPicPr>
        <p:blipFill>
          <a:blip r:embed="rId2" cstate="print"/>
          <a:srcRect/>
          <a:stretch>
            <a:fillRect/>
          </a:stretch>
        </p:blipFill>
        <p:spPr bwMode="auto">
          <a:xfrm>
            <a:off x="3227851" y="1844824"/>
            <a:ext cx="2592288" cy="1944216"/>
          </a:xfrm>
          <a:prstGeom prst="rect">
            <a:avLst/>
          </a:prstGeom>
          <a:noFill/>
        </p:spPr>
      </p:pic>
      <p:pic>
        <p:nvPicPr>
          <p:cNvPr id="5124" name="Picture 4" descr="C:\Users\Gema de Benito\Pictures\FERIA DE CONSTRUARQ\maquetas puma concurso\EXPOSICION MAQUETAS GRUPO PUMA CONCURSO\20150519_100113.jpg"/>
          <p:cNvPicPr>
            <a:picLocks noChangeAspect="1" noChangeArrowheads="1"/>
          </p:cNvPicPr>
          <p:nvPr/>
        </p:nvPicPr>
        <p:blipFill>
          <a:blip r:embed="rId3" cstate="print"/>
          <a:srcRect/>
          <a:stretch>
            <a:fillRect/>
          </a:stretch>
        </p:blipFill>
        <p:spPr bwMode="auto">
          <a:xfrm>
            <a:off x="5964155" y="1844824"/>
            <a:ext cx="2496277" cy="1944216"/>
          </a:xfrm>
          <a:prstGeom prst="rect">
            <a:avLst/>
          </a:prstGeom>
          <a:noFill/>
        </p:spPr>
      </p:pic>
      <p:pic>
        <p:nvPicPr>
          <p:cNvPr id="5125" name="Picture 5" descr="C:\Users\Gema de Benito\Pictures\CONCURSO\CONCURSO GRUPO PUMA\IMG-20160527-WA0003.jpg"/>
          <p:cNvPicPr>
            <a:picLocks noChangeAspect="1" noChangeArrowheads="1"/>
          </p:cNvPicPr>
          <p:nvPr/>
        </p:nvPicPr>
        <p:blipFill>
          <a:blip r:embed="rId4" cstate="print"/>
          <a:srcRect/>
          <a:stretch>
            <a:fillRect/>
          </a:stretch>
        </p:blipFill>
        <p:spPr bwMode="auto">
          <a:xfrm>
            <a:off x="3203848" y="3933056"/>
            <a:ext cx="2592288" cy="1944216"/>
          </a:xfrm>
          <a:prstGeom prst="rect">
            <a:avLst/>
          </a:prstGeom>
          <a:noFill/>
        </p:spPr>
      </p:pic>
      <p:pic>
        <p:nvPicPr>
          <p:cNvPr id="5126" name="Picture 6" descr="C:\Users\Gema de Benito\Pictures\CONCURSO\CONCURSO GRUPO PUMA\20160603_125614.jpg"/>
          <p:cNvPicPr>
            <a:picLocks noChangeAspect="1" noChangeArrowheads="1"/>
          </p:cNvPicPr>
          <p:nvPr/>
        </p:nvPicPr>
        <p:blipFill>
          <a:blip r:embed="rId5" cstate="print"/>
          <a:srcRect r="19444"/>
          <a:stretch>
            <a:fillRect/>
          </a:stretch>
        </p:blipFill>
        <p:spPr bwMode="auto">
          <a:xfrm>
            <a:off x="6012160" y="3933056"/>
            <a:ext cx="2441603" cy="194421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bwMode="auto">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4400" b="1" dirty="0" smtClean="0">
                <a:solidFill>
                  <a:schemeClr val="bg1"/>
                </a:solidFill>
              </a:rPr>
              <a:t>PRESENTACIÓN DE LOS MATERIALES EN LAS ESCUELAS</a:t>
            </a:r>
            <a:endParaRPr kumimoji="0" lang="es-ES" sz="4400" b="1" i="0" u="none" strike="noStrike" cap="none" normalizeH="0" baseline="0" dirty="0" smtClean="0">
              <a:ln>
                <a:noFill/>
              </a:ln>
              <a:solidFill>
                <a:schemeClr val="bg1"/>
              </a:solidFill>
              <a:effectLst/>
              <a:latin typeface="Arial" charset="0"/>
            </a:endParaRPr>
          </a:p>
        </p:txBody>
      </p:sp>
      <p:sp>
        <p:nvSpPr>
          <p:cNvPr id="8" name="1 Título"/>
          <p:cNvSpPr>
            <a:spLocks noGrp="1"/>
          </p:cNvSpPr>
          <p:nvPr>
            <p:ph type="title"/>
          </p:nvPr>
        </p:nvSpPr>
        <p:spPr/>
        <p:txBody>
          <a:bodyPr/>
          <a:lstStyle/>
          <a:p>
            <a:r>
              <a:rPr lang="es-ES" b="1" dirty="0" smtClean="0"/>
              <a:t>I CONCURSO GRUPO PUMA</a:t>
            </a:r>
            <a:endParaRPr lang="es-ES" b="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ES" b="1" dirty="0" smtClean="0"/>
              <a:t>PRESENTACIÓN DEL CONCURSO EN LAS ESCUELAS</a:t>
            </a:r>
            <a:endParaRPr lang="es-ES" b="1" dirty="0"/>
          </a:p>
        </p:txBody>
      </p:sp>
      <p:pic>
        <p:nvPicPr>
          <p:cNvPr id="3074" name="Picture 2"/>
          <p:cNvPicPr>
            <a:picLocks noChangeAspect="1" noChangeArrowheads="1"/>
          </p:cNvPicPr>
          <p:nvPr/>
        </p:nvPicPr>
        <p:blipFill>
          <a:blip r:embed="rId2" cstate="print"/>
          <a:srcRect/>
          <a:stretch>
            <a:fillRect/>
          </a:stretch>
        </p:blipFill>
        <p:spPr bwMode="auto">
          <a:xfrm>
            <a:off x="251520" y="2708920"/>
            <a:ext cx="4179957" cy="2351226"/>
          </a:xfrm>
          <a:prstGeom prst="rect">
            <a:avLst/>
          </a:prstGeom>
          <a:noFill/>
          <a:ln w="9525">
            <a:noFill/>
            <a:miter lim="800000"/>
            <a:headEnd/>
            <a:tailEnd/>
          </a:ln>
          <a:effectLst/>
        </p:spPr>
      </p:pic>
      <p:sp>
        <p:nvSpPr>
          <p:cNvPr id="5" name="1 Título"/>
          <p:cNvSpPr>
            <a:spLocks noGrp="1"/>
          </p:cNvSpPr>
          <p:nvPr>
            <p:ph type="title"/>
          </p:nvPr>
        </p:nvSpPr>
        <p:spPr/>
        <p:txBody>
          <a:bodyPr/>
          <a:lstStyle/>
          <a:p>
            <a:r>
              <a:rPr lang="es-ES" b="1" dirty="0" smtClean="0"/>
              <a:t>I CONCURSO GRUPO PUMA</a:t>
            </a:r>
            <a:endParaRPr lang="es-ES" b="1" dirty="0"/>
          </a:p>
        </p:txBody>
      </p:sp>
      <p:pic>
        <p:nvPicPr>
          <p:cNvPr id="3075" name="Picture 3" descr="C:\Users\Gema de Benito\Pictures\CONCURSO\CONCURSO GRUPO PUMA VALLADOLID FERIA DE ARQUITECTURA\IMG-20160309-WA0013.jpg"/>
          <p:cNvPicPr>
            <a:picLocks noChangeAspect="1" noChangeArrowheads="1"/>
          </p:cNvPicPr>
          <p:nvPr/>
        </p:nvPicPr>
        <p:blipFill>
          <a:blip r:embed="rId3" cstate="print"/>
          <a:srcRect/>
          <a:stretch>
            <a:fillRect/>
          </a:stretch>
        </p:blipFill>
        <p:spPr bwMode="auto">
          <a:xfrm>
            <a:off x="4572000" y="2492896"/>
            <a:ext cx="3960440" cy="297033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Theme">
  <a:themeElements>
    <a:clrScheme name="Diseño predeterminado 14">
      <a:dk1>
        <a:srgbClr val="003399"/>
      </a:dk1>
      <a:lt1>
        <a:srgbClr val="FFFFFF"/>
      </a:lt1>
      <a:dk2>
        <a:srgbClr val="FFFFFF"/>
      </a:dk2>
      <a:lt2>
        <a:srgbClr val="003399"/>
      </a:lt2>
      <a:accent1>
        <a:srgbClr val="99CCFF"/>
      </a:accent1>
      <a:accent2>
        <a:srgbClr val="CCCCFF"/>
      </a:accent2>
      <a:accent3>
        <a:srgbClr val="FFFFFF"/>
      </a:accent3>
      <a:accent4>
        <a:srgbClr val="002A82"/>
      </a:accent4>
      <a:accent5>
        <a:srgbClr val="CAE2FF"/>
      </a:accent5>
      <a:accent6>
        <a:srgbClr val="B9B9E7"/>
      </a:accent6>
      <a:hlink>
        <a:srgbClr val="3333CC"/>
      </a:hlink>
      <a:folHlink>
        <a:srgbClr val="AF67FF"/>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300" b="0"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seño predeterminado 13">
        <a:dk1>
          <a:srgbClr val="003399"/>
        </a:dk1>
        <a:lt1>
          <a:srgbClr val="FFFFFF"/>
        </a:lt1>
        <a:dk2>
          <a:srgbClr val="FFFFFF"/>
        </a:dk2>
        <a:lt2>
          <a:srgbClr val="0066CC"/>
        </a:lt2>
        <a:accent1>
          <a:srgbClr val="99CCFF"/>
        </a:accent1>
        <a:accent2>
          <a:srgbClr val="CCCCFF"/>
        </a:accent2>
        <a:accent3>
          <a:srgbClr val="FFFFFF"/>
        </a:accent3>
        <a:accent4>
          <a:srgbClr val="002A82"/>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14">
        <a:dk1>
          <a:srgbClr val="003399"/>
        </a:dk1>
        <a:lt1>
          <a:srgbClr val="FFFFFF"/>
        </a:lt1>
        <a:dk2>
          <a:srgbClr val="FFFFFF"/>
        </a:dk2>
        <a:lt2>
          <a:srgbClr val="003399"/>
        </a:lt2>
        <a:accent1>
          <a:srgbClr val="99CCFF"/>
        </a:accent1>
        <a:accent2>
          <a:srgbClr val="CCCCFF"/>
        </a:accent2>
        <a:accent3>
          <a:srgbClr val="FFFFFF"/>
        </a:accent3>
        <a:accent4>
          <a:srgbClr val="002A82"/>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1740</TotalTime>
  <Words>687</Words>
  <Application>Microsoft Office PowerPoint</Application>
  <PresentationFormat>Presentación en pantalla (4:3)</PresentationFormat>
  <Paragraphs>123</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Default Theme</vt:lpstr>
      <vt:lpstr>Diapositiva 1</vt:lpstr>
      <vt:lpstr>¿QUIÉNES SOMOS?</vt:lpstr>
      <vt:lpstr>I CONCURSO INGENIEROS GRUPO PUMA</vt:lpstr>
      <vt:lpstr>I CONCURSO GRUPO PUMA</vt:lpstr>
      <vt:lpstr>I CONCURSO GRUPO PUMA</vt:lpstr>
      <vt:lpstr>I CONCURSO GRUPO PUMA</vt:lpstr>
      <vt:lpstr>I CONCURSO GRUPO PUMA</vt:lpstr>
      <vt:lpstr>I CONCURSO GRUPO PUMA</vt:lpstr>
      <vt:lpstr>I CONCURSO GRUPO PUMA</vt:lpstr>
      <vt:lpstr>I CONCURSO GRUPO PUMA</vt:lpstr>
      <vt:lpstr>I CONCURSO GRUPO PUMA</vt:lpstr>
      <vt:lpstr>I CONCURSO GRUPO PUMA</vt:lpstr>
      <vt:lpstr>I CONCURSO GRUPO PUMA</vt:lpstr>
      <vt:lpstr>MORCEM® DRY F</vt:lpstr>
      <vt:lpstr>MORCEM® DRY F</vt:lpstr>
      <vt:lpstr>Diapositiva 16</vt:lpstr>
      <vt:lpstr>Diapositiva 17</vt:lpstr>
      <vt:lpstr>MORTERO DE ANCLAJE Y NIVELACIÓN</vt:lpstr>
      <vt:lpstr>MORTERO DE ANCLAJE Y NIVELACIÓN</vt:lpstr>
      <vt:lpstr>I CONCURSO GRUPO PUMA</vt:lpstr>
      <vt:lpstr>I CONCURSO GRUPO PUMA</vt:lpstr>
      <vt:lpstr>I CONCURSO GRUPO PUMA</vt:lpstr>
      <vt:lpstr>I CONCURSO GRUPO PUMA</vt:lpstr>
      <vt:lpstr>I CONCURSO GRUPO PUMA</vt:lpstr>
      <vt:lpstr>I CONCURSO GRUPO PUMA</vt:lpstr>
      <vt:lpstr>I CONCURSO GRUPO PUMA</vt:lpstr>
      <vt:lpstr>Diapositiva 27</vt:lpstr>
    </vt:vector>
  </TitlesOfParts>
  <Company>Grupo Puma, S.L.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Gema de Benito</dc:creator>
  <cp:lastModifiedBy>Aida Villalobos</cp:lastModifiedBy>
  <cp:revision>144</cp:revision>
  <dcterms:created xsi:type="dcterms:W3CDTF">2017-02-03T09:53:51Z</dcterms:created>
  <dcterms:modified xsi:type="dcterms:W3CDTF">2017-03-14T22:09:34Z</dcterms:modified>
</cp:coreProperties>
</file>